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7"/>
  </p:notesMasterIdLst>
  <p:handoutMasterIdLst>
    <p:handoutMasterId r:id="rId48"/>
  </p:handoutMasterIdLst>
  <p:sldIdLst>
    <p:sldId id="299" r:id="rId2"/>
    <p:sldId id="256" r:id="rId3"/>
    <p:sldId id="257" r:id="rId4"/>
    <p:sldId id="258" r:id="rId5"/>
    <p:sldId id="346" r:id="rId6"/>
    <p:sldId id="351" r:id="rId7"/>
    <p:sldId id="259" r:id="rId8"/>
    <p:sldId id="347" r:id="rId9"/>
    <p:sldId id="261" r:id="rId10"/>
    <p:sldId id="298" r:id="rId11"/>
    <p:sldId id="333" r:id="rId12"/>
    <p:sldId id="263" r:id="rId13"/>
    <p:sldId id="352" r:id="rId14"/>
    <p:sldId id="334" r:id="rId15"/>
    <p:sldId id="266" r:id="rId16"/>
    <p:sldId id="335" r:id="rId17"/>
    <p:sldId id="336" r:id="rId18"/>
    <p:sldId id="269" r:id="rId19"/>
    <p:sldId id="348" r:id="rId20"/>
    <p:sldId id="270" r:id="rId21"/>
    <p:sldId id="337" r:id="rId22"/>
    <p:sldId id="272" r:id="rId23"/>
    <p:sldId id="300" r:id="rId24"/>
    <p:sldId id="350" r:id="rId25"/>
    <p:sldId id="274" r:id="rId26"/>
    <p:sldId id="276" r:id="rId27"/>
    <p:sldId id="349" r:id="rId28"/>
    <p:sldId id="277" r:id="rId29"/>
    <p:sldId id="331" r:id="rId30"/>
    <p:sldId id="301" r:id="rId31"/>
    <p:sldId id="302" r:id="rId32"/>
    <p:sldId id="280" r:id="rId33"/>
    <p:sldId id="284" r:id="rId34"/>
    <p:sldId id="338" r:id="rId35"/>
    <p:sldId id="287" r:id="rId36"/>
    <p:sldId id="289" r:id="rId37"/>
    <p:sldId id="339" r:id="rId38"/>
    <p:sldId id="292" r:id="rId39"/>
    <p:sldId id="341" r:id="rId40"/>
    <p:sldId id="294" r:id="rId41"/>
    <p:sldId id="340" r:id="rId42"/>
    <p:sldId id="295" r:id="rId43"/>
    <p:sldId id="344" r:id="rId44"/>
    <p:sldId id="353" r:id="rId45"/>
    <p:sldId id="354" r:id="rId46"/>
  </p:sldIdLst>
  <p:sldSz cx="9906000" cy="6858000" type="A4"/>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guide id="3" pos="5842" userDrawn="1">
          <p15:clr>
            <a:srgbClr val="A4A3A4"/>
          </p15:clr>
        </p15:guide>
        <p15:guide id="4" pos="444"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ca" initials="B" lastIdx="2" clrIdx="0">
    <p:extLst>
      <p:ext uri="{19B8F6BF-5375-455C-9EA6-DF929625EA0E}">
        <p15:presenceInfo xmlns:p15="http://schemas.microsoft.com/office/powerpoint/2012/main" userId="S::b.ferreira@ville-pierrelaye.fr::a351f54d-07ba-40ef-a25a-67e544df16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11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6340" autoAdjust="0"/>
  </p:normalViewPr>
  <p:slideViewPr>
    <p:cSldViewPr snapToObjects="1" showGuides="1">
      <p:cViewPr varScale="1">
        <p:scale>
          <a:sx n="113" d="100"/>
          <a:sy n="113" d="100"/>
        </p:scale>
        <p:origin x="384" y="114"/>
      </p:cViewPr>
      <p:guideLst>
        <p:guide orient="horz" pos="2160"/>
        <p:guide pos="3120"/>
        <p:guide pos="5842"/>
        <p:guide pos="44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5166"/>
    </p:cViewPr>
  </p:sorterViewPr>
  <p:notesViewPr>
    <p:cSldViewPr snapToObjects="1" showGuides="1">
      <p:cViewPr varScale="1">
        <p:scale>
          <a:sx n="95" d="100"/>
          <a:sy n="95" d="100"/>
        </p:scale>
        <p:origin x="3536" y="200"/>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441392406594302E-2"/>
          <c:y val="6.3078880407124699E-2"/>
          <c:w val="0.87916566354872505"/>
          <c:h val="0.83577116141732299"/>
        </c:manualLayout>
      </c:layout>
      <c:barChart>
        <c:barDir val="col"/>
        <c:grouping val="clustered"/>
        <c:varyColors val="0"/>
        <c:ser>
          <c:idx val="0"/>
          <c:order val="0"/>
          <c:tx>
            <c:strRef>
              <c:f>Feuil1!#REF!</c:f>
              <c:strCache>
                <c:ptCount val="1"/>
                <c:pt idx="0">
                  <c:v>#REF!</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cat>
            <c:strRef>
              <c:f>Feuil1!$A$2:$A$6</c:f>
              <c:strCache>
                <c:ptCount val="5"/>
                <c:pt idx="0">
                  <c:v>Total des recettes réelles de fonctionnement</c:v>
                </c:pt>
                <c:pt idx="1">
                  <c:v>Produits des contributions directes (TH+TFB+TFNB)</c:v>
                </c:pt>
                <c:pt idx="2">
                  <c:v>Fiscalité indirecte </c:v>
                </c:pt>
                <c:pt idx="3">
                  <c:v>Dotations (DGF, DSR, DNP)</c:v>
                </c:pt>
                <c:pt idx="4">
                  <c:v>Autres dotations</c:v>
                </c:pt>
              </c:strCache>
            </c:strRef>
          </c:cat>
          <c:val>
            <c:numRef>
              <c:f>Feuil1!#REF!</c:f>
              <c:numCache>
                <c:formatCode>General</c:formatCode>
                <c:ptCount val="1"/>
                <c:pt idx="0">
                  <c:v>1</c:v>
                </c:pt>
              </c:numCache>
            </c:numRef>
          </c:val>
          <c:extLst>
            <c:ext xmlns:c16="http://schemas.microsoft.com/office/drawing/2014/chart" uri="{C3380CC4-5D6E-409C-BE32-E72D297353CC}">
              <c16:uniqueId val="{00000000-8307-3D4E-8DA3-E779FCF23303}"/>
            </c:ext>
          </c:extLst>
        </c:ser>
        <c:ser>
          <c:idx val="1"/>
          <c:order val="1"/>
          <c:tx>
            <c:strRef>
              <c:f>Feuil1!$B$1</c:f>
              <c:strCache>
                <c:ptCount val="1"/>
                <c:pt idx="0">
                  <c:v>CA 2022</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c:spPr>
          <c:invertIfNegative val="0"/>
          <c:cat>
            <c:strRef>
              <c:f>Feuil1!$A$2:$A$6</c:f>
              <c:strCache>
                <c:ptCount val="5"/>
                <c:pt idx="0">
                  <c:v>Total des recettes réelles de fonctionnement</c:v>
                </c:pt>
                <c:pt idx="1">
                  <c:v>Produits des contributions directes (TH+TFB+TFNB)</c:v>
                </c:pt>
                <c:pt idx="2">
                  <c:v>Fiscalité indirecte </c:v>
                </c:pt>
                <c:pt idx="3">
                  <c:v>Dotations (DGF, DSR, DNP)</c:v>
                </c:pt>
                <c:pt idx="4">
                  <c:v>Autres dotations</c:v>
                </c:pt>
              </c:strCache>
            </c:strRef>
          </c:cat>
          <c:val>
            <c:numRef>
              <c:f>Feuil1!$B$2:$B$6</c:f>
              <c:numCache>
                <c:formatCode>General</c:formatCode>
                <c:ptCount val="5"/>
                <c:pt idx="0">
                  <c:v>12130398</c:v>
                </c:pt>
                <c:pt idx="1">
                  <c:v>4780910</c:v>
                </c:pt>
                <c:pt idx="2">
                  <c:v>4373939</c:v>
                </c:pt>
                <c:pt idx="3">
                  <c:v>647158</c:v>
                </c:pt>
                <c:pt idx="4">
                  <c:v>1088837</c:v>
                </c:pt>
              </c:numCache>
            </c:numRef>
          </c:val>
          <c:extLst>
            <c:ext xmlns:c16="http://schemas.microsoft.com/office/drawing/2014/chart" uri="{C3380CC4-5D6E-409C-BE32-E72D297353CC}">
              <c16:uniqueId val="{00000001-8307-3D4E-8DA3-E779FCF23303}"/>
            </c:ext>
          </c:extLst>
        </c:ser>
        <c:ser>
          <c:idx val="2"/>
          <c:order val="2"/>
          <c:tx>
            <c:strRef>
              <c:f>Feuil1!$C$1</c:f>
              <c:strCache>
                <c:ptCount val="1"/>
                <c:pt idx="0">
                  <c:v>CA 2023</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c:spPr>
          <c:invertIfNegative val="0"/>
          <c:cat>
            <c:strRef>
              <c:f>Feuil1!$A$2:$A$6</c:f>
              <c:strCache>
                <c:ptCount val="5"/>
                <c:pt idx="0">
                  <c:v>Total des recettes réelles de fonctionnement</c:v>
                </c:pt>
                <c:pt idx="1">
                  <c:v>Produits des contributions directes (TH+TFB+TFNB)</c:v>
                </c:pt>
                <c:pt idx="2">
                  <c:v>Fiscalité indirecte </c:v>
                </c:pt>
                <c:pt idx="3">
                  <c:v>Dotations (DGF, DSR, DNP)</c:v>
                </c:pt>
                <c:pt idx="4">
                  <c:v>Autres dotations</c:v>
                </c:pt>
              </c:strCache>
            </c:strRef>
          </c:cat>
          <c:val>
            <c:numRef>
              <c:f>Feuil1!$C$2:$C$6</c:f>
              <c:numCache>
                <c:formatCode>General</c:formatCode>
                <c:ptCount val="5"/>
                <c:pt idx="0">
                  <c:v>13202433</c:v>
                </c:pt>
                <c:pt idx="1">
                  <c:v>5120247</c:v>
                </c:pt>
                <c:pt idx="2">
                  <c:v>4516714</c:v>
                </c:pt>
                <c:pt idx="3">
                  <c:v>712603</c:v>
                </c:pt>
                <c:pt idx="4">
                  <c:v>1420362</c:v>
                </c:pt>
              </c:numCache>
            </c:numRef>
          </c:val>
          <c:extLst>
            <c:ext xmlns:c16="http://schemas.microsoft.com/office/drawing/2014/chart" uri="{C3380CC4-5D6E-409C-BE32-E72D297353CC}">
              <c16:uniqueId val="{00000002-8307-3D4E-8DA3-E779FCF23303}"/>
            </c:ext>
          </c:extLst>
        </c:ser>
        <c:ser>
          <c:idx val="3"/>
          <c:order val="3"/>
          <c:tx>
            <c:strRef>
              <c:f>Feuil1!$D$1</c:f>
              <c:strCache>
                <c:ptCount val="1"/>
                <c:pt idx="0">
                  <c:v>CA Prévision 2024</c:v>
                </c:pt>
              </c:strCache>
            </c:strRef>
          </c:tx>
          <c:spPr>
            <a:solidFill>
              <a:srgbClr val="941100"/>
            </a:solidFill>
            <a:ln>
              <a:noFill/>
            </a:ln>
            <a:effectLst/>
          </c:spPr>
          <c:invertIfNegative val="0"/>
          <c:cat>
            <c:strRef>
              <c:f>Feuil1!$A$2:$A$6</c:f>
              <c:strCache>
                <c:ptCount val="5"/>
                <c:pt idx="0">
                  <c:v>Total des recettes réelles de fonctionnement</c:v>
                </c:pt>
                <c:pt idx="1">
                  <c:v>Produits des contributions directes (TH+TFB+TFNB)</c:v>
                </c:pt>
                <c:pt idx="2">
                  <c:v>Fiscalité indirecte </c:v>
                </c:pt>
                <c:pt idx="3">
                  <c:v>Dotations (DGF, DSR, DNP)</c:v>
                </c:pt>
                <c:pt idx="4">
                  <c:v>Autres dotations</c:v>
                </c:pt>
              </c:strCache>
            </c:strRef>
          </c:cat>
          <c:val>
            <c:numRef>
              <c:f>Feuil1!$D$2:$D$6</c:f>
              <c:numCache>
                <c:formatCode>General</c:formatCode>
                <c:ptCount val="5"/>
                <c:pt idx="0">
                  <c:v>13597961</c:v>
                </c:pt>
                <c:pt idx="1">
                  <c:v>5249978</c:v>
                </c:pt>
                <c:pt idx="2">
                  <c:v>4495431</c:v>
                </c:pt>
                <c:pt idx="3">
                  <c:v>1116200</c:v>
                </c:pt>
                <c:pt idx="4">
                  <c:v>1353119</c:v>
                </c:pt>
              </c:numCache>
            </c:numRef>
          </c:val>
          <c:extLst>
            <c:ext xmlns:c16="http://schemas.microsoft.com/office/drawing/2014/chart" uri="{C3380CC4-5D6E-409C-BE32-E72D297353CC}">
              <c16:uniqueId val="{00000003-8307-3D4E-8DA3-E779FCF23303}"/>
            </c:ext>
          </c:extLst>
        </c:ser>
        <c:dLbls>
          <c:showLegendKey val="0"/>
          <c:showVal val="0"/>
          <c:showCatName val="0"/>
          <c:showSerName val="0"/>
          <c:showPercent val="0"/>
          <c:showBubbleSize val="0"/>
        </c:dLbls>
        <c:gapWidth val="150"/>
        <c:axId val="2121188072"/>
        <c:axId val="2121191048"/>
      </c:barChart>
      <c:catAx>
        <c:axId val="2121188072"/>
        <c:scaling>
          <c:orientation val="minMax"/>
        </c:scaling>
        <c:delete val="0"/>
        <c:axPos val="b"/>
        <c:numFmt formatCode="General" sourceLinked="0"/>
        <c:majorTickMark val="out"/>
        <c:minorTickMark val="none"/>
        <c:tickLblPos val="low"/>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2121191048"/>
        <c:crosses val="autoZero"/>
        <c:auto val="0"/>
        <c:lblAlgn val="ctr"/>
        <c:lblOffset val="100"/>
        <c:noMultiLvlLbl val="0"/>
      </c:catAx>
      <c:valAx>
        <c:axId val="2121191048"/>
        <c:scaling>
          <c:orientation val="minMax"/>
          <c:max val="14000000"/>
          <c:min val="0"/>
        </c:scaling>
        <c:delete val="0"/>
        <c:axPos val="l"/>
        <c:majorGridlines>
          <c:spPr>
            <a:ln w="6350" cap="flat" cmpd="sng" algn="ctr">
              <a:solidFill>
                <a:schemeClr val="tx1">
                  <a:tint val="75000"/>
                </a:schemeClr>
              </a:solidFill>
              <a:prstDash val="solid"/>
              <a:round/>
            </a:ln>
            <a:effectLst/>
          </c:spPr>
        </c:majorGridlines>
        <c:numFmt formatCode="General"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2121188072"/>
        <c:crosses val="autoZero"/>
        <c:crossBetween val="between"/>
        <c:majorUnit val="2000000"/>
        <c:dispUnits>
          <c:builtInUnit val="millions"/>
        </c:dispUnits>
      </c:valAx>
      <c:spPr>
        <a:noFill/>
        <a:ln>
          <a:noFill/>
        </a:ln>
        <a:effectLst/>
      </c:spPr>
    </c:plotArea>
    <c:legend>
      <c:legendPos val="t"/>
      <c:legendEntry>
        <c:idx val="0"/>
        <c:delete val="1"/>
      </c:legendEntry>
      <c:layout>
        <c:manualLayout>
          <c:xMode val="edge"/>
          <c:yMode val="edge"/>
          <c:x val="0.29051665291174467"/>
          <c:y val="2.7989821882951654E-2"/>
          <c:w val="0.42632062121267095"/>
          <c:h val="0.1202949249664402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legend>
    <c:plotVisOnly val="0"/>
    <c:dispBlanksAs val="gap"/>
    <c:showDLblsOverMax val="0"/>
  </c:chart>
  <c:spPr>
    <a:noFill/>
    <a:ln w="6350" cap="flat" cmpd="sng" algn="ctr">
      <a:noFill/>
      <a:prstDash val="solid"/>
      <a:miter lim="800000"/>
    </a:ln>
    <a:effectLst/>
  </c:spPr>
  <c:txPr>
    <a:bodyPr/>
    <a:lstStyle/>
    <a:p>
      <a:pPr>
        <a:defRPr sz="1400">
          <a:solidFill>
            <a:schemeClr val="tx1"/>
          </a:solidFill>
          <a:latin typeface="Arial" panose="020B0604020202020204" pitchFamily="34" charset="0"/>
          <a:cs typeface="Arial" panose="020B0604020202020204" pitchFamily="34" charset="0"/>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7082445248505"/>
          <c:y val="4.9620941264388999E-2"/>
          <c:w val="0.73634205610793002"/>
          <c:h val="0.83577116141732299"/>
        </c:manualLayout>
      </c:layout>
      <c:barChart>
        <c:barDir val="col"/>
        <c:grouping val="clustered"/>
        <c:varyColors val="0"/>
        <c:ser>
          <c:idx val="0"/>
          <c:order val="0"/>
          <c:tx>
            <c:strRef>
              <c:f>Feuil1!$B$1</c:f>
              <c:strCache>
                <c:ptCount val="1"/>
                <c:pt idx="0">
                  <c:v>2021</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cat>
            <c:strRef>
              <c:f>Feuil1!$A$2</c:f>
              <c:strCache>
                <c:ptCount val="1"/>
                <c:pt idx="0">
                  <c:v>Base nette imposable TFB</c:v>
                </c:pt>
              </c:strCache>
            </c:strRef>
          </c:cat>
          <c:val>
            <c:numRef>
              <c:f>Feuil1!$B$2</c:f>
              <c:numCache>
                <c:formatCode>General</c:formatCode>
                <c:ptCount val="1"/>
                <c:pt idx="0">
                  <c:v>13713487</c:v>
                </c:pt>
              </c:numCache>
            </c:numRef>
          </c:val>
          <c:extLst>
            <c:ext xmlns:c16="http://schemas.microsoft.com/office/drawing/2014/chart" uri="{C3380CC4-5D6E-409C-BE32-E72D297353CC}">
              <c16:uniqueId val="{00000000-F4BF-074F-AEEA-1C0366305F03}"/>
            </c:ext>
          </c:extLst>
        </c:ser>
        <c:ser>
          <c:idx val="1"/>
          <c:order val="1"/>
          <c:tx>
            <c:strRef>
              <c:f>Feuil1!$C$1</c:f>
              <c:strCache>
                <c:ptCount val="1"/>
                <c:pt idx="0">
                  <c:v>2022</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c:spPr>
          <c:invertIfNegative val="0"/>
          <c:cat>
            <c:strRef>
              <c:f>Feuil1!$A$2</c:f>
              <c:strCache>
                <c:ptCount val="1"/>
                <c:pt idx="0">
                  <c:v>Base nette imposable TFB</c:v>
                </c:pt>
              </c:strCache>
            </c:strRef>
          </c:cat>
          <c:val>
            <c:numRef>
              <c:f>Feuil1!$C$2</c:f>
              <c:numCache>
                <c:formatCode>General</c:formatCode>
                <c:ptCount val="1"/>
                <c:pt idx="0">
                  <c:v>14162501</c:v>
                </c:pt>
              </c:numCache>
            </c:numRef>
          </c:val>
          <c:extLst>
            <c:ext xmlns:c16="http://schemas.microsoft.com/office/drawing/2014/chart" uri="{C3380CC4-5D6E-409C-BE32-E72D297353CC}">
              <c16:uniqueId val="{00000001-F4BF-074F-AEEA-1C0366305F03}"/>
            </c:ext>
          </c:extLst>
        </c:ser>
        <c:ser>
          <c:idx val="2"/>
          <c:order val="2"/>
          <c:tx>
            <c:strRef>
              <c:f>Feuil1!$D$1</c:f>
              <c:strCache>
                <c:ptCount val="1"/>
                <c:pt idx="0">
                  <c:v>2023</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c:spPr>
          <c:invertIfNegative val="0"/>
          <c:cat>
            <c:strRef>
              <c:f>Feuil1!$A$2</c:f>
              <c:strCache>
                <c:ptCount val="1"/>
                <c:pt idx="0">
                  <c:v>Base nette imposable TFB</c:v>
                </c:pt>
              </c:strCache>
            </c:strRef>
          </c:cat>
          <c:val>
            <c:numRef>
              <c:f>Feuil1!$D$2</c:f>
              <c:numCache>
                <c:formatCode>General</c:formatCode>
                <c:ptCount val="1"/>
                <c:pt idx="0">
                  <c:v>14938872</c:v>
                </c:pt>
              </c:numCache>
            </c:numRef>
          </c:val>
          <c:extLst>
            <c:ext xmlns:c16="http://schemas.microsoft.com/office/drawing/2014/chart" uri="{C3380CC4-5D6E-409C-BE32-E72D297353CC}">
              <c16:uniqueId val="{00000002-F4BF-074F-AEEA-1C0366305F03}"/>
            </c:ext>
          </c:extLst>
        </c:ser>
        <c:ser>
          <c:idx val="3"/>
          <c:order val="3"/>
          <c:tx>
            <c:strRef>
              <c:f>Feuil1!$E$1</c:f>
              <c:strCache>
                <c:ptCount val="1"/>
                <c:pt idx="0">
                  <c:v>2024</c:v>
                </c:pt>
              </c:strCache>
            </c:strRef>
          </c:tx>
          <c:spPr>
            <a:solidFill>
              <a:srgbClr val="941100"/>
            </a:solidFill>
            <a:ln>
              <a:noFill/>
            </a:ln>
            <a:effectLst/>
          </c:spPr>
          <c:invertIfNegative val="0"/>
          <c:cat>
            <c:strRef>
              <c:f>Feuil1!$A$2</c:f>
              <c:strCache>
                <c:ptCount val="1"/>
                <c:pt idx="0">
                  <c:v>Base nette imposable TFB</c:v>
                </c:pt>
              </c:strCache>
            </c:strRef>
          </c:cat>
          <c:val>
            <c:numRef>
              <c:f>Feuil1!$E$2</c:f>
              <c:numCache>
                <c:formatCode>General</c:formatCode>
                <c:ptCount val="1"/>
                <c:pt idx="0">
                  <c:v>15461329</c:v>
                </c:pt>
              </c:numCache>
            </c:numRef>
          </c:val>
          <c:extLst>
            <c:ext xmlns:c16="http://schemas.microsoft.com/office/drawing/2014/chart" uri="{C3380CC4-5D6E-409C-BE32-E72D297353CC}">
              <c16:uniqueId val="{00000003-F4BF-074F-AEEA-1C0366305F03}"/>
            </c:ext>
          </c:extLst>
        </c:ser>
        <c:dLbls>
          <c:showLegendKey val="0"/>
          <c:showVal val="0"/>
          <c:showCatName val="0"/>
          <c:showSerName val="0"/>
          <c:showPercent val="0"/>
          <c:showBubbleSize val="0"/>
        </c:dLbls>
        <c:gapWidth val="150"/>
        <c:axId val="2119868328"/>
        <c:axId val="2119870600"/>
      </c:barChart>
      <c:catAx>
        <c:axId val="2119868328"/>
        <c:scaling>
          <c:orientation val="minMax"/>
        </c:scaling>
        <c:delete val="0"/>
        <c:axPos val="b"/>
        <c:numFmt formatCode="General" sourceLinked="0"/>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2119870600"/>
        <c:crosses val="autoZero"/>
        <c:auto val="1"/>
        <c:lblAlgn val="ctr"/>
        <c:lblOffset val="100"/>
        <c:noMultiLvlLbl val="0"/>
      </c:catAx>
      <c:valAx>
        <c:axId val="2119870600"/>
        <c:scaling>
          <c:orientation val="minMax"/>
          <c:max val="20000000"/>
          <c:min val="0"/>
        </c:scaling>
        <c:delete val="0"/>
        <c:axPos val="l"/>
        <c:majorGridlines>
          <c:spPr>
            <a:ln w="6350" cap="flat" cmpd="sng" algn="ctr">
              <a:solidFill>
                <a:schemeClr val="tx1">
                  <a:tint val="75000"/>
                </a:schemeClr>
              </a:solidFill>
              <a:prstDash val="solid"/>
              <a:round/>
            </a:ln>
            <a:effectLst/>
          </c:spPr>
        </c:majorGridlines>
        <c:numFmt formatCode="General" sourceLinked="0"/>
        <c:majorTickMark val="out"/>
        <c:minorTickMark val="none"/>
        <c:tickLblPos val="nextTo"/>
        <c:spPr>
          <a:noFill/>
          <a:ln w="6350" cap="flat" cmpd="sng" algn="ctr">
            <a:solidFill>
              <a:schemeClr val="tx1">
                <a:tint val="75000"/>
              </a:schemeClr>
            </a:solidFill>
            <a:prstDash val="solid"/>
            <a:round/>
          </a:ln>
          <a:effectLst/>
        </c:spPr>
        <c:txPr>
          <a:bodyPr rot="0" spcFirstLastPara="1" vertOverflow="ellipsis"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2119868328"/>
        <c:crosses val="autoZero"/>
        <c:crossBetween val="between"/>
        <c:dispUnits>
          <c:builtInUnit val="millions"/>
        </c:dispUnits>
      </c:valAx>
      <c:spPr>
        <a:noFill/>
        <a:ln>
          <a:noFill/>
        </a:ln>
        <a:effectLst/>
      </c:spPr>
    </c:plotArea>
    <c:legend>
      <c:legendPos val="t"/>
      <c:layout>
        <c:manualLayout>
          <c:xMode val="edge"/>
          <c:yMode val="edge"/>
          <c:x val="0.10360344640600286"/>
          <c:y val="7.2223356850636355E-2"/>
          <c:w val="0.76551908161698468"/>
          <c:h val="5.8649743110672184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legend>
    <c:plotVisOnly val="1"/>
    <c:dispBlanksAs val="gap"/>
    <c:showDLblsOverMax val="0"/>
  </c:chart>
  <c:spPr>
    <a:noFill/>
    <a:ln w="6350" cap="flat" cmpd="sng" algn="ctr">
      <a:noFill/>
      <a:prstDash val="solid"/>
      <a:miter lim="800000"/>
    </a:ln>
    <a:effectLst/>
  </c:spPr>
  <c:txPr>
    <a:bodyPr/>
    <a:lstStyle/>
    <a:p>
      <a:pPr>
        <a:defRPr sz="1400">
          <a:solidFill>
            <a:schemeClr val="tx1"/>
          </a:solidFill>
          <a:latin typeface="Arial" panose="020B0604020202020204" pitchFamily="34" charset="0"/>
          <a:cs typeface="Arial" panose="020B0604020202020204" pitchFamily="34" charset="0"/>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26204870676"/>
          <c:y val="0.03"/>
          <c:w val="0.60555148988728802"/>
          <c:h val="0.83577116141732299"/>
        </c:manualLayout>
      </c:layout>
      <c:barChart>
        <c:barDir val="col"/>
        <c:grouping val="clustered"/>
        <c:varyColors val="0"/>
        <c:ser>
          <c:idx val="0"/>
          <c:order val="0"/>
          <c:tx>
            <c:strRef>
              <c:f>Feuil1!$B$1</c:f>
              <c:strCache>
                <c:ptCount val="1"/>
                <c:pt idx="0">
                  <c:v>2021</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cat>
            <c:strRef>
              <c:f>Feuil1!$A$2</c:f>
              <c:strCache>
                <c:ptCount val="1"/>
                <c:pt idx="0">
                  <c:v>Base nette imposable TFNB</c:v>
                </c:pt>
              </c:strCache>
            </c:strRef>
          </c:cat>
          <c:val>
            <c:numRef>
              <c:f>Feuil1!$B$2</c:f>
              <c:numCache>
                <c:formatCode>General</c:formatCode>
                <c:ptCount val="1"/>
                <c:pt idx="0">
                  <c:v>58834</c:v>
                </c:pt>
              </c:numCache>
            </c:numRef>
          </c:val>
          <c:extLst>
            <c:ext xmlns:c16="http://schemas.microsoft.com/office/drawing/2014/chart" uri="{C3380CC4-5D6E-409C-BE32-E72D297353CC}">
              <c16:uniqueId val="{00000000-4059-6249-9B70-1C528D07DFF6}"/>
            </c:ext>
          </c:extLst>
        </c:ser>
        <c:ser>
          <c:idx val="1"/>
          <c:order val="1"/>
          <c:tx>
            <c:strRef>
              <c:f>Feuil1!$C$1</c:f>
              <c:strCache>
                <c:ptCount val="1"/>
                <c:pt idx="0">
                  <c:v>2022</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c:spPr>
          <c:invertIfNegative val="0"/>
          <c:cat>
            <c:strRef>
              <c:f>Feuil1!$A$2</c:f>
              <c:strCache>
                <c:ptCount val="1"/>
                <c:pt idx="0">
                  <c:v>Base nette imposable TFNB</c:v>
                </c:pt>
              </c:strCache>
            </c:strRef>
          </c:cat>
          <c:val>
            <c:numRef>
              <c:f>Feuil1!$C$2</c:f>
              <c:numCache>
                <c:formatCode>General</c:formatCode>
                <c:ptCount val="1"/>
                <c:pt idx="0">
                  <c:v>59188</c:v>
                </c:pt>
              </c:numCache>
            </c:numRef>
          </c:val>
          <c:extLst>
            <c:ext xmlns:c16="http://schemas.microsoft.com/office/drawing/2014/chart" uri="{C3380CC4-5D6E-409C-BE32-E72D297353CC}">
              <c16:uniqueId val="{00000001-4059-6249-9B70-1C528D07DFF6}"/>
            </c:ext>
          </c:extLst>
        </c:ser>
        <c:ser>
          <c:idx val="2"/>
          <c:order val="2"/>
          <c:tx>
            <c:strRef>
              <c:f>Feuil1!$D$1</c:f>
              <c:strCache>
                <c:ptCount val="1"/>
                <c:pt idx="0">
                  <c:v>2023</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c:spPr>
          <c:invertIfNegative val="0"/>
          <c:cat>
            <c:strRef>
              <c:f>Feuil1!$A$2</c:f>
              <c:strCache>
                <c:ptCount val="1"/>
                <c:pt idx="0">
                  <c:v>Base nette imposable TFNB</c:v>
                </c:pt>
              </c:strCache>
            </c:strRef>
          </c:cat>
          <c:val>
            <c:numRef>
              <c:f>Feuil1!$D$2</c:f>
              <c:numCache>
                <c:formatCode>General</c:formatCode>
                <c:ptCount val="1"/>
                <c:pt idx="0">
                  <c:v>64459</c:v>
                </c:pt>
              </c:numCache>
            </c:numRef>
          </c:val>
          <c:extLst>
            <c:ext xmlns:c16="http://schemas.microsoft.com/office/drawing/2014/chart" uri="{C3380CC4-5D6E-409C-BE32-E72D297353CC}">
              <c16:uniqueId val="{00000002-4059-6249-9B70-1C528D07DFF6}"/>
            </c:ext>
          </c:extLst>
        </c:ser>
        <c:ser>
          <c:idx val="4"/>
          <c:order val="3"/>
          <c:tx>
            <c:strRef>
              <c:f>Feuil1!$E$1</c:f>
              <c:strCache>
                <c:ptCount val="1"/>
                <c:pt idx="0">
                  <c:v>2024</c:v>
                </c:pt>
              </c:strCache>
            </c:strRef>
          </c:tx>
          <c:spPr>
            <a:solidFill>
              <a:srgbClr val="941100"/>
            </a:solidFill>
            <a:ln>
              <a:noFill/>
            </a:ln>
            <a:effectLst/>
          </c:spPr>
          <c:invertIfNegative val="0"/>
          <c:cat>
            <c:strRef>
              <c:f>Feuil1!$A$2</c:f>
              <c:strCache>
                <c:ptCount val="1"/>
                <c:pt idx="0">
                  <c:v>Base nette imposable TFNB</c:v>
                </c:pt>
              </c:strCache>
            </c:strRef>
          </c:cat>
          <c:val>
            <c:numRef>
              <c:f>Feuil1!$E$2</c:f>
              <c:numCache>
                <c:formatCode>General</c:formatCode>
                <c:ptCount val="1"/>
                <c:pt idx="0">
                  <c:v>66788</c:v>
                </c:pt>
              </c:numCache>
            </c:numRef>
          </c:val>
          <c:extLst>
            <c:ext xmlns:c16="http://schemas.microsoft.com/office/drawing/2014/chart" uri="{C3380CC4-5D6E-409C-BE32-E72D297353CC}">
              <c16:uniqueId val="{00000003-4059-6249-9B70-1C528D07DFF6}"/>
            </c:ext>
          </c:extLst>
        </c:ser>
        <c:dLbls>
          <c:showLegendKey val="0"/>
          <c:showVal val="0"/>
          <c:showCatName val="0"/>
          <c:showSerName val="0"/>
          <c:showPercent val="0"/>
          <c:showBubbleSize val="0"/>
        </c:dLbls>
        <c:gapWidth val="150"/>
        <c:axId val="2119989336"/>
        <c:axId val="2119992344"/>
      </c:barChart>
      <c:catAx>
        <c:axId val="2119989336"/>
        <c:scaling>
          <c:orientation val="minMax"/>
        </c:scaling>
        <c:delete val="0"/>
        <c:axPos val="b"/>
        <c:numFmt formatCode="General" sourceLinked="0"/>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2119992344"/>
        <c:crosses val="autoZero"/>
        <c:auto val="1"/>
        <c:lblAlgn val="ctr"/>
        <c:lblOffset val="100"/>
        <c:noMultiLvlLbl val="0"/>
      </c:catAx>
      <c:valAx>
        <c:axId val="2119992344"/>
        <c:scaling>
          <c:orientation val="minMax"/>
          <c:max val="100000"/>
          <c:min val="30000"/>
        </c:scaling>
        <c:delete val="0"/>
        <c:axPos val="l"/>
        <c:majorGridlines>
          <c:spPr>
            <a:ln w="6350" cap="flat" cmpd="sng" algn="ctr">
              <a:solidFill>
                <a:schemeClr val="tx1">
                  <a:tint val="75000"/>
                </a:schemeClr>
              </a:solidFill>
              <a:prstDash val="solid"/>
              <a:round/>
            </a:ln>
            <a:effectLst/>
          </c:spPr>
        </c:majorGridlines>
        <c:numFmt formatCode="General"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2119989336"/>
        <c:crosses val="autoZero"/>
        <c:crossBetween val="between"/>
        <c:majorUnit val="10000"/>
        <c:dispUnits>
          <c:builtInUnit val="thousands"/>
        </c:dispUnits>
      </c:valAx>
      <c:spPr>
        <a:noFill/>
        <a:ln>
          <a:noFill/>
        </a:ln>
        <a:effectLst/>
      </c:spPr>
    </c:plotArea>
    <c:legend>
      <c:legendPos val="t"/>
      <c:layout>
        <c:manualLayout>
          <c:xMode val="edge"/>
          <c:yMode val="edge"/>
          <c:x val="0.11699698622539403"/>
          <c:y val="5.4896981072873642E-2"/>
          <c:w val="0.58616814257185179"/>
          <c:h val="7.8025163108109932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legend>
    <c:plotVisOnly val="1"/>
    <c:dispBlanksAs val="gap"/>
    <c:showDLblsOverMax val="0"/>
  </c:chart>
  <c:spPr>
    <a:noFill/>
    <a:ln w="6350" cap="flat" cmpd="sng" algn="ctr">
      <a:noFill/>
      <a:prstDash val="solid"/>
      <a:miter lim="800000"/>
    </a:ln>
    <a:effectLst/>
  </c:spPr>
  <c:txPr>
    <a:bodyPr/>
    <a:lstStyle/>
    <a:p>
      <a:pPr>
        <a:defRPr sz="1600">
          <a:solidFill>
            <a:schemeClr val="tx1"/>
          </a:solidFill>
          <a:latin typeface="Arial" panose="020B0604020202020204" pitchFamily="34" charset="0"/>
          <a:cs typeface="Arial" panose="020B0604020202020204" pitchFamily="34" charset="0"/>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561933940987531"/>
          <c:y val="3.9869474535367093E-2"/>
          <c:w val="0.80326447585777805"/>
          <c:h val="0.70010543399430203"/>
        </c:manualLayout>
      </c:layout>
      <c:barChart>
        <c:barDir val="col"/>
        <c:grouping val="clustered"/>
        <c:varyColors val="0"/>
        <c:ser>
          <c:idx val="0"/>
          <c:order val="0"/>
          <c:tx>
            <c:strRef>
              <c:f>Feuil1!$B$1</c:f>
              <c:strCache>
                <c:ptCount val="1"/>
                <c:pt idx="0">
                  <c:v>CA 2022</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cat>
            <c:strRef>
              <c:f>Feuil1!$A$2:$A$4</c:f>
              <c:strCache>
                <c:ptCount val="3"/>
                <c:pt idx="0">
                  <c:v>Total des dépenses réelles de fonctionnement</c:v>
                </c:pt>
                <c:pt idx="1">
                  <c:v>Charges de personnel et frais assimilés (chap 012)</c:v>
                </c:pt>
                <c:pt idx="2">
                  <c:v>Charges à caractère général (chap 011)</c:v>
                </c:pt>
              </c:strCache>
            </c:strRef>
          </c:cat>
          <c:val>
            <c:numRef>
              <c:f>Feuil1!$B$2:$B$4</c:f>
              <c:numCache>
                <c:formatCode>General</c:formatCode>
                <c:ptCount val="3"/>
                <c:pt idx="0">
                  <c:v>11180013</c:v>
                </c:pt>
                <c:pt idx="1">
                  <c:v>7161255</c:v>
                </c:pt>
                <c:pt idx="2">
                  <c:v>2989479</c:v>
                </c:pt>
              </c:numCache>
            </c:numRef>
          </c:val>
          <c:extLst>
            <c:ext xmlns:c16="http://schemas.microsoft.com/office/drawing/2014/chart" uri="{C3380CC4-5D6E-409C-BE32-E72D297353CC}">
              <c16:uniqueId val="{00000000-53B8-B642-B04B-173A739BA6E7}"/>
            </c:ext>
          </c:extLst>
        </c:ser>
        <c:ser>
          <c:idx val="1"/>
          <c:order val="1"/>
          <c:tx>
            <c:strRef>
              <c:f>Feuil1!$C$1</c:f>
              <c:strCache>
                <c:ptCount val="1"/>
                <c:pt idx="0">
                  <c:v>CA 2023</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c:spPr>
          <c:invertIfNegative val="0"/>
          <c:cat>
            <c:strRef>
              <c:f>Feuil1!$A$2:$A$4</c:f>
              <c:strCache>
                <c:ptCount val="3"/>
                <c:pt idx="0">
                  <c:v>Total des dépenses réelles de fonctionnement</c:v>
                </c:pt>
                <c:pt idx="1">
                  <c:v>Charges de personnel et frais assimilés (chap 012)</c:v>
                </c:pt>
                <c:pt idx="2">
                  <c:v>Charges à caractère général (chap 011)</c:v>
                </c:pt>
              </c:strCache>
            </c:strRef>
          </c:cat>
          <c:val>
            <c:numRef>
              <c:f>Feuil1!$C$2:$C$4</c:f>
              <c:numCache>
                <c:formatCode>General</c:formatCode>
                <c:ptCount val="3"/>
                <c:pt idx="0">
                  <c:v>11509222</c:v>
                </c:pt>
                <c:pt idx="1">
                  <c:v>7354527</c:v>
                </c:pt>
                <c:pt idx="2">
                  <c:v>3334372</c:v>
                </c:pt>
              </c:numCache>
            </c:numRef>
          </c:val>
          <c:extLst>
            <c:ext xmlns:c16="http://schemas.microsoft.com/office/drawing/2014/chart" uri="{C3380CC4-5D6E-409C-BE32-E72D297353CC}">
              <c16:uniqueId val="{00000001-53B8-B642-B04B-173A739BA6E7}"/>
            </c:ext>
          </c:extLst>
        </c:ser>
        <c:ser>
          <c:idx val="2"/>
          <c:order val="2"/>
          <c:tx>
            <c:strRef>
              <c:f>Feuil1!$D$1</c:f>
              <c:strCache>
                <c:ptCount val="1"/>
                <c:pt idx="0">
                  <c:v>CA Prévision 2024</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c:spPr>
          <c:invertIfNegative val="0"/>
          <c:cat>
            <c:strRef>
              <c:f>Feuil1!$A$2:$A$4</c:f>
              <c:strCache>
                <c:ptCount val="3"/>
                <c:pt idx="0">
                  <c:v>Total des dépenses réelles de fonctionnement</c:v>
                </c:pt>
                <c:pt idx="1">
                  <c:v>Charges de personnel et frais assimilés (chap 012)</c:v>
                </c:pt>
                <c:pt idx="2">
                  <c:v>Charges à caractère général (chap 011)</c:v>
                </c:pt>
              </c:strCache>
            </c:strRef>
          </c:cat>
          <c:val>
            <c:numRef>
              <c:f>Feuil1!$D$2:$D$4</c:f>
              <c:numCache>
                <c:formatCode>General</c:formatCode>
                <c:ptCount val="3"/>
                <c:pt idx="0">
                  <c:v>11780420</c:v>
                </c:pt>
                <c:pt idx="1">
                  <c:v>7645035</c:v>
                </c:pt>
                <c:pt idx="2">
                  <c:v>3287105</c:v>
                </c:pt>
              </c:numCache>
            </c:numRef>
          </c:val>
          <c:extLst>
            <c:ext xmlns:c16="http://schemas.microsoft.com/office/drawing/2014/chart" uri="{C3380CC4-5D6E-409C-BE32-E72D297353CC}">
              <c16:uniqueId val="{00000002-53B8-B642-B04B-173A739BA6E7}"/>
            </c:ext>
          </c:extLst>
        </c:ser>
        <c:dLbls>
          <c:showLegendKey val="0"/>
          <c:showVal val="0"/>
          <c:showCatName val="0"/>
          <c:showSerName val="0"/>
          <c:showPercent val="0"/>
          <c:showBubbleSize val="0"/>
        </c:dLbls>
        <c:gapWidth val="150"/>
        <c:axId val="2126109656"/>
        <c:axId val="2126112680"/>
      </c:barChart>
      <c:catAx>
        <c:axId val="2126109656"/>
        <c:scaling>
          <c:orientation val="minMax"/>
        </c:scaling>
        <c:delete val="0"/>
        <c:axPos val="b"/>
        <c:numFmt formatCode="General" sourceLinked="0"/>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2126112680"/>
        <c:crosses val="autoZero"/>
        <c:auto val="1"/>
        <c:lblAlgn val="ctr"/>
        <c:lblOffset val="100"/>
        <c:noMultiLvlLbl val="0"/>
      </c:catAx>
      <c:valAx>
        <c:axId val="2126112680"/>
        <c:scaling>
          <c:orientation val="minMax"/>
          <c:max val="25000000"/>
          <c:min val="0"/>
        </c:scaling>
        <c:delete val="0"/>
        <c:axPos val="l"/>
        <c:majorGridlines>
          <c:spPr>
            <a:ln w="6350" cap="flat" cmpd="sng" algn="ctr">
              <a:solidFill>
                <a:schemeClr val="tx1">
                  <a:tint val="75000"/>
                </a:schemeClr>
              </a:solidFill>
              <a:prstDash val="solid"/>
              <a:round/>
            </a:ln>
            <a:effectLst/>
          </c:spPr>
        </c:majorGridlines>
        <c:numFmt formatCode="General"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2126109656"/>
        <c:crosses val="autoZero"/>
        <c:crossBetween val="between"/>
        <c:majorUnit val="2000000"/>
        <c:dispUnits>
          <c:builtInUnit val="millions"/>
        </c:dispUnits>
      </c:valAx>
      <c:spPr>
        <a:noFill/>
        <a:ln>
          <a:noFill/>
        </a:ln>
        <a:effectLst/>
      </c:spPr>
    </c:plotArea>
    <c:legend>
      <c:legendPos val="t"/>
      <c:layout>
        <c:manualLayout>
          <c:xMode val="edge"/>
          <c:yMode val="edge"/>
          <c:x val="0.39076853700882525"/>
          <c:y val="2.1292780765313796E-2"/>
          <c:w val="0.38618633818970849"/>
          <c:h val="0.14073306565266086"/>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legend>
    <c:plotVisOnly val="1"/>
    <c:dispBlanksAs val="gap"/>
    <c:showDLblsOverMax val="0"/>
  </c:chart>
  <c:spPr>
    <a:noFill/>
    <a:ln w="6350" cap="flat" cmpd="sng" algn="ctr">
      <a:noFill/>
      <a:prstDash val="solid"/>
      <a:miter lim="800000"/>
    </a:ln>
    <a:effectLst/>
  </c:spPr>
  <c:txPr>
    <a:bodyPr/>
    <a:lstStyle/>
    <a:p>
      <a:pPr>
        <a:defRPr sz="1600">
          <a:solidFill>
            <a:schemeClr val="tx1"/>
          </a:solidFill>
          <a:latin typeface="Arial" panose="020B0604020202020204" pitchFamily="34" charset="0"/>
          <a:cs typeface="Arial" panose="020B0604020202020204" pitchFamily="34" charset="0"/>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5376963291240804E-2"/>
          <c:y val="2.5551097404532201E-2"/>
          <c:w val="0.75261024840935398"/>
          <c:h val="0.83577116141732299"/>
        </c:manualLayout>
      </c:layout>
      <c:barChart>
        <c:barDir val="col"/>
        <c:grouping val="clustered"/>
        <c:varyColors val="0"/>
        <c:ser>
          <c:idx val="0"/>
          <c:order val="0"/>
          <c:tx>
            <c:strRef>
              <c:f>Feuil1!$B$1</c:f>
              <c:strCache>
                <c:ptCount val="1"/>
                <c:pt idx="0">
                  <c:v>2022</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cat>
            <c:strRef>
              <c:f>Feuil1!$A$2:$A$4</c:f>
              <c:strCache>
                <c:ptCount val="3"/>
                <c:pt idx="0">
                  <c:v>Épargne de gestion</c:v>
                </c:pt>
                <c:pt idx="1">
                  <c:v>Épargne brute</c:v>
                </c:pt>
                <c:pt idx="2">
                  <c:v>Épargne nette</c:v>
                </c:pt>
              </c:strCache>
            </c:strRef>
          </c:cat>
          <c:val>
            <c:numRef>
              <c:f>Feuil1!$B$2:$B$4</c:f>
              <c:numCache>
                <c:formatCode>General</c:formatCode>
                <c:ptCount val="3"/>
                <c:pt idx="0">
                  <c:v>1082804</c:v>
                </c:pt>
                <c:pt idx="1">
                  <c:v>934988</c:v>
                </c:pt>
                <c:pt idx="2">
                  <c:v>599666</c:v>
                </c:pt>
              </c:numCache>
            </c:numRef>
          </c:val>
          <c:extLst>
            <c:ext xmlns:c16="http://schemas.microsoft.com/office/drawing/2014/chart" uri="{C3380CC4-5D6E-409C-BE32-E72D297353CC}">
              <c16:uniqueId val="{00000000-2CC9-5E42-A625-930DEAC6734A}"/>
            </c:ext>
          </c:extLst>
        </c:ser>
        <c:ser>
          <c:idx val="1"/>
          <c:order val="1"/>
          <c:tx>
            <c:strRef>
              <c:f>Feuil1!$C$1</c:f>
              <c:strCache>
                <c:ptCount val="1"/>
                <c:pt idx="0">
                  <c:v>2023</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c:spPr>
          <c:invertIfNegative val="0"/>
          <c:cat>
            <c:strRef>
              <c:f>Feuil1!$A$2:$A$4</c:f>
              <c:strCache>
                <c:ptCount val="3"/>
                <c:pt idx="0">
                  <c:v>Épargne de gestion</c:v>
                </c:pt>
                <c:pt idx="1">
                  <c:v>Épargne brute</c:v>
                </c:pt>
                <c:pt idx="2">
                  <c:v>Épargne nette</c:v>
                </c:pt>
              </c:strCache>
            </c:strRef>
          </c:cat>
          <c:val>
            <c:numRef>
              <c:f>Feuil1!$C$2:$C$4</c:f>
              <c:numCache>
                <c:formatCode>General</c:formatCode>
                <c:ptCount val="3"/>
                <c:pt idx="0">
                  <c:v>1824689</c:v>
                </c:pt>
                <c:pt idx="1">
                  <c:v>1693211</c:v>
                </c:pt>
                <c:pt idx="2">
                  <c:v>1381403</c:v>
                </c:pt>
              </c:numCache>
            </c:numRef>
          </c:val>
          <c:extLst>
            <c:ext xmlns:c16="http://schemas.microsoft.com/office/drawing/2014/chart" uri="{C3380CC4-5D6E-409C-BE32-E72D297353CC}">
              <c16:uniqueId val="{00000001-2CC9-5E42-A625-930DEAC6734A}"/>
            </c:ext>
          </c:extLst>
        </c:ser>
        <c:ser>
          <c:idx val="2"/>
          <c:order val="2"/>
          <c:tx>
            <c:strRef>
              <c:f>Feuil1!$D$1</c:f>
              <c:strCache>
                <c:ptCount val="1"/>
                <c:pt idx="0">
                  <c:v>Prévision 2024</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c:spPr>
          <c:invertIfNegative val="0"/>
          <c:cat>
            <c:strRef>
              <c:f>Feuil1!$A$2:$A$4</c:f>
              <c:strCache>
                <c:ptCount val="3"/>
                <c:pt idx="0">
                  <c:v>Épargne de gestion</c:v>
                </c:pt>
                <c:pt idx="1">
                  <c:v>Épargne brute</c:v>
                </c:pt>
                <c:pt idx="2">
                  <c:v>Épargne nette</c:v>
                </c:pt>
              </c:strCache>
            </c:strRef>
          </c:cat>
          <c:val>
            <c:numRef>
              <c:f>Feuil1!$D$2:$D$4</c:f>
              <c:numCache>
                <c:formatCode>General</c:formatCode>
                <c:ptCount val="3"/>
                <c:pt idx="0">
                  <c:v>1942258</c:v>
                </c:pt>
                <c:pt idx="1">
                  <c:v>1815041</c:v>
                </c:pt>
                <c:pt idx="2">
                  <c:v>1536330</c:v>
                </c:pt>
              </c:numCache>
            </c:numRef>
          </c:val>
          <c:extLst>
            <c:ext xmlns:c16="http://schemas.microsoft.com/office/drawing/2014/chart" uri="{C3380CC4-5D6E-409C-BE32-E72D297353CC}">
              <c16:uniqueId val="{00000002-2CC9-5E42-A625-930DEAC6734A}"/>
            </c:ext>
          </c:extLst>
        </c:ser>
        <c:dLbls>
          <c:showLegendKey val="0"/>
          <c:showVal val="0"/>
          <c:showCatName val="0"/>
          <c:showSerName val="0"/>
          <c:showPercent val="0"/>
          <c:showBubbleSize val="0"/>
        </c:dLbls>
        <c:gapWidth val="150"/>
        <c:axId val="2124420488"/>
        <c:axId val="2124423496"/>
      </c:barChart>
      <c:catAx>
        <c:axId val="2124420488"/>
        <c:scaling>
          <c:orientation val="minMax"/>
        </c:scaling>
        <c:delete val="0"/>
        <c:axPos val="b"/>
        <c:numFmt formatCode="General" sourceLinked="0"/>
        <c:majorTickMark val="out"/>
        <c:minorTickMark val="none"/>
        <c:tickLblPos val="low"/>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2124423496"/>
        <c:crossesAt val="0"/>
        <c:auto val="1"/>
        <c:lblAlgn val="ctr"/>
        <c:lblOffset val="100"/>
        <c:noMultiLvlLbl val="0"/>
      </c:catAx>
      <c:valAx>
        <c:axId val="2124423496"/>
        <c:scaling>
          <c:orientation val="minMax"/>
          <c:max val="3500000"/>
        </c:scaling>
        <c:delete val="0"/>
        <c:axPos val="l"/>
        <c:majorGridlines>
          <c:spPr>
            <a:ln w="6350" cap="flat" cmpd="sng" algn="ctr">
              <a:solidFill>
                <a:schemeClr val="tx1">
                  <a:tint val="75000"/>
                </a:schemeClr>
              </a:solidFill>
              <a:prstDash val="solid"/>
              <a:round/>
            </a:ln>
            <a:effectLst/>
          </c:spPr>
        </c:majorGridlines>
        <c:numFmt formatCode="0.0" sourceLinked="0"/>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2124420488"/>
        <c:crosses val="autoZero"/>
        <c:crossBetween val="between"/>
        <c:dispUnits>
          <c:builtInUnit val="millions"/>
        </c:dispUnits>
      </c:valAx>
      <c:spPr>
        <a:noFill/>
        <a:ln>
          <a:noFill/>
        </a:ln>
        <a:effectLst/>
      </c:spPr>
    </c:plotArea>
    <c:legend>
      <c:legendPos val="t"/>
      <c:layout>
        <c:manualLayout>
          <c:xMode val="edge"/>
          <c:yMode val="edge"/>
          <c:x val="0.28143722996338477"/>
          <c:y val="4.2585561530627591E-2"/>
          <c:w val="0.36741142456649706"/>
          <c:h val="5.8633947159413717E-2"/>
        </c:manualLayout>
      </c:layout>
      <c:overlay val="1"/>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legend>
    <c:plotVisOnly val="1"/>
    <c:dispBlanksAs val="gap"/>
    <c:showDLblsOverMax val="0"/>
  </c:chart>
  <c:spPr>
    <a:noFill/>
    <a:ln w="6350" cap="flat" cmpd="sng" algn="ctr">
      <a:noFill/>
      <a:prstDash val="solid"/>
      <a:miter lim="800000"/>
    </a:ln>
    <a:effectLst/>
  </c:spPr>
  <c:txPr>
    <a:bodyPr/>
    <a:lstStyle/>
    <a:p>
      <a:pPr>
        <a:defRPr sz="1600">
          <a:solidFill>
            <a:schemeClr val="tx1"/>
          </a:solidFill>
          <a:latin typeface="Arial" panose="020B0604020202020204" pitchFamily="34" charset="0"/>
          <a:cs typeface="Arial" panose="020B0604020202020204" pitchFamily="34" charset="0"/>
        </a:defRPr>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122399331389725"/>
          <c:y val="5.6645967662188212E-2"/>
          <c:w val="0.92473519688666406"/>
          <c:h val="0.82792194210736014"/>
        </c:manualLayout>
      </c:layout>
      <c:barChart>
        <c:barDir val="col"/>
        <c:grouping val="clustered"/>
        <c:varyColors val="0"/>
        <c:ser>
          <c:idx val="0"/>
          <c:order val="0"/>
          <c:tx>
            <c:strRef>
              <c:f>Feuil1!$B$1</c:f>
              <c:strCache>
                <c:ptCount val="1"/>
                <c:pt idx="0">
                  <c:v>2022</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cat>
            <c:numRef>
              <c:f>Feuil1!$A$2</c:f>
              <c:numCache>
                <c:formatCode>General</c:formatCode>
                <c:ptCount val="1"/>
              </c:numCache>
            </c:numRef>
          </c:cat>
          <c:val>
            <c:numRef>
              <c:f>Feuil1!$B$2</c:f>
              <c:numCache>
                <c:formatCode>General</c:formatCode>
                <c:ptCount val="1"/>
                <c:pt idx="0">
                  <c:v>4</c:v>
                </c:pt>
              </c:numCache>
            </c:numRef>
          </c:val>
          <c:extLst>
            <c:ext xmlns:c16="http://schemas.microsoft.com/office/drawing/2014/chart" uri="{C3380CC4-5D6E-409C-BE32-E72D297353CC}">
              <c16:uniqueId val="{00000000-7E36-6345-ACB5-4B2017B04AB1}"/>
            </c:ext>
          </c:extLst>
        </c:ser>
        <c:ser>
          <c:idx val="1"/>
          <c:order val="1"/>
          <c:tx>
            <c:strRef>
              <c:f>Feuil1!$C$1</c:f>
              <c:strCache>
                <c:ptCount val="1"/>
                <c:pt idx="0">
                  <c:v>2023</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c:spPr>
          <c:invertIfNegative val="0"/>
          <c:cat>
            <c:numRef>
              <c:f>Feuil1!$A$2</c:f>
              <c:numCache>
                <c:formatCode>General</c:formatCode>
                <c:ptCount val="1"/>
              </c:numCache>
            </c:numRef>
          </c:cat>
          <c:val>
            <c:numRef>
              <c:f>Feuil1!$C$2</c:f>
              <c:numCache>
                <c:formatCode>General</c:formatCode>
                <c:ptCount val="1"/>
                <c:pt idx="0">
                  <c:v>2</c:v>
                </c:pt>
              </c:numCache>
            </c:numRef>
          </c:val>
          <c:extLst>
            <c:ext xmlns:c16="http://schemas.microsoft.com/office/drawing/2014/chart" uri="{C3380CC4-5D6E-409C-BE32-E72D297353CC}">
              <c16:uniqueId val="{00000001-7E36-6345-ACB5-4B2017B04AB1}"/>
            </c:ext>
          </c:extLst>
        </c:ser>
        <c:ser>
          <c:idx val="2"/>
          <c:order val="2"/>
          <c:tx>
            <c:strRef>
              <c:f>Feuil1!$D$1</c:f>
              <c:strCache>
                <c:ptCount val="1"/>
                <c:pt idx="0">
                  <c:v>Prévision 2024</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c:spPr>
          <c:invertIfNegative val="0"/>
          <c:cat>
            <c:numRef>
              <c:f>Feuil1!$A$2</c:f>
              <c:numCache>
                <c:formatCode>General</c:formatCode>
                <c:ptCount val="1"/>
              </c:numCache>
            </c:numRef>
          </c:cat>
          <c:val>
            <c:numRef>
              <c:f>Feuil1!$D$2</c:f>
              <c:numCache>
                <c:formatCode>General</c:formatCode>
                <c:ptCount val="1"/>
                <c:pt idx="0">
                  <c:v>2.2799999999999998</c:v>
                </c:pt>
              </c:numCache>
            </c:numRef>
          </c:val>
          <c:extLst>
            <c:ext xmlns:c16="http://schemas.microsoft.com/office/drawing/2014/chart" uri="{C3380CC4-5D6E-409C-BE32-E72D297353CC}">
              <c16:uniqueId val="{00000002-7E36-6345-ACB5-4B2017B04AB1}"/>
            </c:ext>
          </c:extLst>
        </c:ser>
        <c:dLbls>
          <c:showLegendKey val="0"/>
          <c:showVal val="0"/>
          <c:showCatName val="0"/>
          <c:showSerName val="0"/>
          <c:showPercent val="0"/>
          <c:showBubbleSize val="0"/>
        </c:dLbls>
        <c:gapWidth val="150"/>
        <c:axId val="2136899800"/>
        <c:axId val="2136398408"/>
      </c:barChart>
      <c:catAx>
        <c:axId val="2136899800"/>
        <c:scaling>
          <c:orientation val="minMax"/>
        </c:scaling>
        <c:delete val="0"/>
        <c:axPos val="b"/>
        <c:numFmt formatCode="General" sourceLinked="0"/>
        <c:majorTickMark val="out"/>
        <c:minorTickMark val="none"/>
        <c:tickLblPos val="low"/>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2136398408"/>
        <c:crosses val="autoZero"/>
        <c:auto val="1"/>
        <c:lblAlgn val="ctr"/>
        <c:lblOffset val="100"/>
        <c:noMultiLvlLbl val="0"/>
      </c:catAx>
      <c:valAx>
        <c:axId val="2136398408"/>
        <c:scaling>
          <c:orientation val="minMax"/>
          <c:max val="15"/>
        </c:scaling>
        <c:delete val="0"/>
        <c:axPos val="l"/>
        <c:majorGridlines>
          <c:spPr>
            <a:ln w="6350" cap="flat" cmpd="sng" algn="ctr">
              <a:solidFill>
                <a:schemeClr val="tx1">
                  <a:tint val="75000"/>
                </a:schemeClr>
              </a:solidFill>
              <a:prstDash val="solid"/>
              <a:round/>
            </a:ln>
            <a:effectLst/>
          </c:spPr>
        </c:majorGridlines>
        <c:numFmt formatCode="General"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2136899800"/>
        <c:crosses val="autoZero"/>
        <c:crossBetween val="between"/>
      </c:valAx>
      <c:spPr>
        <a:noFill/>
        <a:ln>
          <a:noFill/>
        </a:ln>
        <a:effectLst/>
      </c:spPr>
    </c:plotArea>
    <c:legend>
      <c:legendPos val="t"/>
      <c:layout>
        <c:manualLayout>
          <c:xMode val="edge"/>
          <c:yMode val="edge"/>
          <c:x val="0.16148666022939506"/>
          <c:y val="7.3905851510341722E-2"/>
          <c:w val="0.83851344022482044"/>
          <c:h val="0.14811136018220331"/>
        </c:manualLayout>
      </c:layout>
      <c:overlay val="0"/>
      <c:spPr>
        <a:noFill/>
        <a:ln>
          <a:noFill/>
        </a:ln>
        <a:effectLst/>
      </c:spPr>
      <c:txPr>
        <a:bodyPr rot="0" spcFirstLastPara="1" vertOverflow="ellipsis" vert="horz" wrap="square" anchor="ctr" anchorCtr="1"/>
        <a:lstStyle/>
        <a:p>
          <a:pPr>
            <a:defRPr sz="1200" b="0" i="0" u="none" strike="noStrike" kern="1000" baseline="0">
              <a:solidFill>
                <a:schemeClr val="tx1"/>
              </a:solidFill>
              <a:latin typeface="Arial" panose="020B0604020202020204" pitchFamily="34" charset="0"/>
              <a:ea typeface="+mn-ea"/>
              <a:cs typeface="Arial" panose="020B0604020202020204" pitchFamily="34" charset="0"/>
            </a:defRPr>
          </a:pPr>
          <a:endParaRPr lang="fr-FR"/>
        </a:p>
      </c:txPr>
    </c:legend>
    <c:plotVisOnly val="1"/>
    <c:dispBlanksAs val="gap"/>
    <c:showDLblsOverMax val="0"/>
  </c:chart>
  <c:spPr>
    <a:noFill/>
    <a:ln w="6350" cap="flat" cmpd="sng" algn="ctr">
      <a:noFill/>
      <a:prstDash val="solid"/>
      <a:miter lim="800000"/>
    </a:ln>
    <a:effectLst/>
  </c:spPr>
  <c:txPr>
    <a:bodyPr/>
    <a:lstStyle/>
    <a:p>
      <a:pPr>
        <a:defRPr sz="1600">
          <a:latin typeface="Arial" panose="020B0604020202020204" pitchFamily="34" charset="0"/>
          <a:cs typeface="Arial" panose="020B0604020202020204" pitchFamily="34" charset="0"/>
        </a:defRPr>
      </a:pPr>
      <a:endParaRPr lang="fr-F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0784023668639051E-2"/>
          <c:y val="2.0633245382585753E-2"/>
          <c:w val="0.85340127284974598"/>
          <c:h val="0.83577116141732299"/>
        </c:manualLayout>
      </c:layout>
      <c:barChart>
        <c:barDir val="col"/>
        <c:grouping val="clustered"/>
        <c:varyColors val="0"/>
        <c:ser>
          <c:idx val="0"/>
          <c:order val="0"/>
          <c:tx>
            <c:strRef>
              <c:f>Feuil1!$B$1</c:f>
              <c:strCache>
                <c:ptCount val="1"/>
                <c:pt idx="0">
                  <c:v>2022</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cat>
            <c:strRef>
              <c:f>Feuil1!$A$2:$A$6</c:f>
              <c:strCache>
                <c:ptCount val="5"/>
                <c:pt idx="0">
                  <c:v>Total des recettes réelles d'investissement</c:v>
                </c:pt>
                <c:pt idx="1">
                  <c:v>Récupération FCTVA</c:v>
                </c:pt>
                <c:pt idx="2">
                  <c:v>Emprunts réalisés</c:v>
                </c:pt>
                <c:pt idx="3">
                  <c:v>Subventions perçues</c:v>
                </c:pt>
                <c:pt idx="4">
                  <c:v>Recettes diverses</c:v>
                </c:pt>
              </c:strCache>
            </c:strRef>
          </c:cat>
          <c:val>
            <c:numRef>
              <c:f>Feuil1!$B$2:$B$6</c:f>
              <c:numCache>
                <c:formatCode>#,##0</c:formatCode>
                <c:ptCount val="5"/>
                <c:pt idx="0" formatCode="General">
                  <c:v>1214257</c:v>
                </c:pt>
                <c:pt idx="1">
                  <c:v>646864</c:v>
                </c:pt>
                <c:pt idx="2" formatCode="General">
                  <c:v>0</c:v>
                </c:pt>
                <c:pt idx="3" formatCode="General">
                  <c:v>223046</c:v>
                </c:pt>
                <c:pt idx="4" formatCode="General">
                  <c:v>343747</c:v>
                </c:pt>
              </c:numCache>
            </c:numRef>
          </c:val>
          <c:extLst>
            <c:ext xmlns:c16="http://schemas.microsoft.com/office/drawing/2014/chart" uri="{C3380CC4-5D6E-409C-BE32-E72D297353CC}">
              <c16:uniqueId val="{00000000-0DF9-6F45-8AC1-34F0702F2E2B}"/>
            </c:ext>
          </c:extLst>
        </c:ser>
        <c:ser>
          <c:idx val="1"/>
          <c:order val="1"/>
          <c:tx>
            <c:strRef>
              <c:f>Feuil1!$C$1</c:f>
              <c:strCache>
                <c:ptCount val="1"/>
                <c:pt idx="0">
                  <c:v>2023</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c:spPr>
          <c:invertIfNegative val="0"/>
          <c:cat>
            <c:strRef>
              <c:f>Feuil1!$A$2:$A$6</c:f>
              <c:strCache>
                <c:ptCount val="5"/>
                <c:pt idx="0">
                  <c:v>Total des recettes réelles d'investissement</c:v>
                </c:pt>
                <c:pt idx="1">
                  <c:v>Récupération FCTVA</c:v>
                </c:pt>
                <c:pt idx="2">
                  <c:v>Emprunts réalisés</c:v>
                </c:pt>
                <c:pt idx="3">
                  <c:v>Subventions perçues</c:v>
                </c:pt>
                <c:pt idx="4">
                  <c:v>Recettes diverses</c:v>
                </c:pt>
              </c:strCache>
            </c:strRef>
          </c:cat>
          <c:val>
            <c:numRef>
              <c:f>Feuil1!$C$2:$C$6</c:f>
              <c:numCache>
                <c:formatCode>#,##0</c:formatCode>
                <c:ptCount val="5"/>
                <c:pt idx="0" formatCode="General">
                  <c:v>504687</c:v>
                </c:pt>
                <c:pt idx="1">
                  <c:v>258682</c:v>
                </c:pt>
                <c:pt idx="2" formatCode="General">
                  <c:v>0</c:v>
                </c:pt>
                <c:pt idx="3" formatCode="General">
                  <c:v>153648</c:v>
                </c:pt>
                <c:pt idx="4" formatCode="General">
                  <c:v>87639</c:v>
                </c:pt>
              </c:numCache>
            </c:numRef>
          </c:val>
          <c:extLst>
            <c:ext xmlns:c16="http://schemas.microsoft.com/office/drawing/2014/chart" uri="{C3380CC4-5D6E-409C-BE32-E72D297353CC}">
              <c16:uniqueId val="{00000001-0DF9-6F45-8AC1-34F0702F2E2B}"/>
            </c:ext>
          </c:extLst>
        </c:ser>
        <c:ser>
          <c:idx val="2"/>
          <c:order val="2"/>
          <c:tx>
            <c:strRef>
              <c:f>Feuil1!$D$1</c:f>
              <c:strCache>
                <c:ptCount val="1"/>
                <c:pt idx="0">
                  <c:v>Prévision 2024</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c:spPr>
          <c:invertIfNegative val="0"/>
          <c:cat>
            <c:strRef>
              <c:f>Feuil1!$A$2:$A$6</c:f>
              <c:strCache>
                <c:ptCount val="5"/>
                <c:pt idx="0">
                  <c:v>Total des recettes réelles d'investissement</c:v>
                </c:pt>
                <c:pt idx="1">
                  <c:v>Récupération FCTVA</c:v>
                </c:pt>
                <c:pt idx="2">
                  <c:v>Emprunts réalisés</c:v>
                </c:pt>
                <c:pt idx="3">
                  <c:v>Subventions perçues</c:v>
                </c:pt>
                <c:pt idx="4">
                  <c:v>Recettes diverses</c:v>
                </c:pt>
              </c:strCache>
            </c:strRef>
          </c:cat>
          <c:val>
            <c:numRef>
              <c:f>Feuil1!$D$2:$D$6</c:f>
              <c:numCache>
                <c:formatCode>#,##0</c:formatCode>
                <c:ptCount val="5"/>
                <c:pt idx="0" formatCode="General">
                  <c:v>1766225</c:v>
                </c:pt>
                <c:pt idx="1">
                  <c:v>306030</c:v>
                </c:pt>
                <c:pt idx="2" formatCode="General">
                  <c:v>1000000</c:v>
                </c:pt>
                <c:pt idx="3" formatCode="General">
                  <c:v>246905</c:v>
                </c:pt>
                <c:pt idx="4" formatCode="General">
                  <c:v>213290</c:v>
                </c:pt>
              </c:numCache>
            </c:numRef>
          </c:val>
          <c:extLst>
            <c:ext xmlns:c16="http://schemas.microsoft.com/office/drawing/2014/chart" uri="{C3380CC4-5D6E-409C-BE32-E72D297353CC}">
              <c16:uniqueId val="{00000002-0DF9-6F45-8AC1-34F0702F2E2B}"/>
            </c:ext>
          </c:extLst>
        </c:ser>
        <c:dLbls>
          <c:showLegendKey val="0"/>
          <c:showVal val="0"/>
          <c:showCatName val="0"/>
          <c:showSerName val="0"/>
          <c:showPercent val="0"/>
          <c:showBubbleSize val="0"/>
        </c:dLbls>
        <c:gapWidth val="150"/>
        <c:axId val="2127123800"/>
        <c:axId val="2127126920"/>
      </c:barChart>
      <c:catAx>
        <c:axId val="2127123800"/>
        <c:scaling>
          <c:orientation val="minMax"/>
        </c:scaling>
        <c:delete val="0"/>
        <c:axPos val="b"/>
        <c:numFmt formatCode="General" sourceLinked="0"/>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2127126920"/>
        <c:crosses val="autoZero"/>
        <c:auto val="1"/>
        <c:lblAlgn val="ctr"/>
        <c:lblOffset val="100"/>
        <c:noMultiLvlLbl val="0"/>
      </c:catAx>
      <c:valAx>
        <c:axId val="2127126920"/>
        <c:scaling>
          <c:orientation val="minMax"/>
          <c:max val="6000000.0000000009"/>
          <c:min val="0"/>
        </c:scaling>
        <c:delete val="0"/>
        <c:axPos val="l"/>
        <c:majorGridlines>
          <c:spPr>
            <a:ln w="6350" cap="flat" cmpd="sng" algn="ctr">
              <a:solidFill>
                <a:schemeClr val="tx1">
                  <a:tint val="75000"/>
                </a:schemeClr>
              </a:solidFill>
              <a:prstDash val="solid"/>
              <a:round/>
            </a:ln>
            <a:effectLst/>
          </c:spPr>
        </c:majorGridlines>
        <c:numFmt formatCode="General"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2127123800"/>
        <c:crosses val="autoZero"/>
        <c:crossBetween val="between"/>
        <c:majorUnit val="1000000"/>
        <c:dispUnits>
          <c:builtInUnit val="millions"/>
        </c:dispUnits>
      </c:valAx>
      <c:spPr>
        <a:noFill/>
        <a:ln>
          <a:noFill/>
        </a:ln>
        <a:effectLst/>
      </c:spPr>
    </c:plotArea>
    <c:legend>
      <c:legendPos val="t"/>
      <c:layout>
        <c:manualLayout>
          <c:xMode val="edge"/>
          <c:yMode val="edge"/>
          <c:x val="0.31118552858407494"/>
          <c:y val="3.9577836411609502E-2"/>
          <c:w val="0.36875308670735685"/>
          <c:h val="5.0833731535536955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legend>
    <c:plotVisOnly val="1"/>
    <c:dispBlanksAs val="gap"/>
    <c:showDLblsOverMax val="0"/>
  </c:chart>
  <c:spPr>
    <a:noFill/>
    <a:ln w="6350" cap="flat" cmpd="sng" algn="ctr">
      <a:noFill/>
      <a:prstDash val="solid"/>
      <a:miter lim="800000"/>
    </a:ln>
    <a:effectLst/>
  </c:spPr>
  <c:txPr>
    <a:bodyPr/>
    <a:lstStyle/>
    <a:p>
      <a:pPr>
        <a:defRPr sz="1600">
          <a:solidFill>
            <a:schemeClr val="tx1"/>
          </a:solidFill>
          <a:latin typeface="Arial" panose="020B0604020202020204" pitchFamily="34" charset="0"/>
          <a:cs typeface="Arial" panose="020B0604020202020204" pitchFamily="34" charset="0"/>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18">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3">
      <cs:styleClr val="auto"/>
    </cs:fillRef>
    <cs:effectRef idx="2">
      <a:schemeClr val="dk1"/>
    </cs:effectRef>
    <cs:fontRef idx="minor">
      <a:schemeClr val="tx1"/>
    </cs:fontRef>
  </cs:dataPoint>
  <cs:dataPoint3D>
    <cs:lnRef idx="0"/>
    <cs:fillRef idx="3">
      <cs:styleClr val="auto"/>
    </cs:fillRef>
    <cs:effectRef idx="2">
      <a:schemeClr val="dk1"/>
    </cs:effectRef>
    <cs:fontRef idx="minor">
      <a:schemeClr val="tx1"/>
    </cs:fontRef>
  </cs:dataPoint3D>
  <cs:dataPointLine>
    <cs:lnRef idx="1">
      <cs:styleClr val="auto"/>
    </cs:lnRef>
    <cs:lineWidthScale>5</cs:lineWidthScale>
    <cs:fillRef idx="0"/>
    <cs:effectRef idx="0"/>
    <cs:fontRef idx="minor">
      <a:schemeClr val="tx1"/>
    </cs:fontRef>
    <cs:spPr>
      <a:ln cap="rnd">
        <a:round/>
      </a:ln>
    </cs:spPr>
  </cs:dataPointLine>
  <cs:dataPointMarker>
    <cs:lnRef idx="1">
      <cs:styleClr val="auto"/>
    </cs:lnRef>
    <cs:fillRef idx="3">
      <cs:styleClr val="auto"/>
    </cs:fillRef>
    <cs:effectRef idx="2">
      <a:schemeClr val="dk1"/>
    </cs:effectRef>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0"/>
    <cs:fillRef idx="3">
      <a:schemeClr val="dk1">
        <a:tint val="95000"/>
      </a:schemeClr>
    </cs:fillRef>
    <cs:effectRef idx="2">
      <a:schemeClr val="dk1"/>
    </cs:effectRef>
    <cs:fontRef idx="minor">
      <a:schemeClr val="tx1"/>
    </cs:fontRef>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0"/>
    <cs:fillRef idx="3">
      <a:schemeClr val="dk1">
        <a:tint val="5000"/>
      </a:schemeClr>
    </cs:fillRef>
    <cs:effectRef idx="2">
      <a:schemeClr val="dk1"/>
    </cs:effectRef>
    <cs:fontRef idx="minor">
      <a:schemeClr val="tx1"/>
    </cs:fontRef>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18">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3">
      <cs:styleClr val="auto"/>
    </cs:fillRef>
    <cs:effectRef idx="2">
      <a:schemeClr val="dk1"/>
    </cs:effectRef>
    <cs:fontRef idx="minor">
      <a:schemeClr val="tx1"/>
    </cs:fontRef>
  </cs:dataPoint>
  <cs:dataPoint3D>
    <cs:lnRef idx="0"/>
    <cs:fillRef idx="3">
      <cs:styleClr val="auto"/>
    </cs:fillRef>
    <cs:effectRef idx="2">
      <a:schemeClr val="dk1"/>
    </cs:effectRef>
    <cs:fontRef idx="minor">
      <a:schemeClr val="tx1"/>
    </cs:fontRef>
  </cs:dataPoint3D>
  <cs:dataPointLine>
    <cs:lnRef idx="1">
      <cs:styleClr val="auto"/>
    </cs:lnRef>
    <cs:lineWidthScale>5</cs:lineWidthScale>
    <cs:fillRef idx="0"/>
    <cs:effectRef idx="0"/>
    <cs:fontRef idx="minor">
      <a:schemeClr val="tx1"/>
    </cs:fontRef>
    <cs:spPr>
      <a:ln cap="rnd">
        <a:round/>
      </a:ln>
    </cs:spPr>
  </cs:dataPointLine>
  <cs:dataPointMarker>
    <cs:lnRef idx="1">
      <cs:styleClr val="auto"/>
    </cs:lnRef>
    <cs:fillRef idx="3">
      <cs:styleClr val="auto"/>
    </cs:fillRef>
    <cs:effectRef idx="2">
      <a:schemeClr val="dk1"/>
    </cs:effectRef>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0"/>
    <cs:fillRef idx="3">
      <a:schemeClr val="dk1">
        <a:tint val="95000"/>
      </a:schemeClr>
    </cs:fillRef>
    <cs:effectRef idx="2">
      <a:schemeClr val="dk1"/>
    </cs:effectRef>
    <cs:fontRef idx="minor">
      <a:schemeClr val="tx1"/>
    </cs:fontRef>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0"/>
    <cs:fillRef idx="3">
      <a:schemeClr val="dk1">
        <a:tint val="5000"/>
      </a:schemeClr>
    </cs:fillRef>
    <cs:effectRef idx="2">
      <a:schemeClr val="dk1"/>
    </cs:effectRef>
    <cs:fontRef idx="minor">
      <a:schemeClr val="tx1"/>
    </cs:fontRef>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18">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3">
      <cs:styleClr val="auto"/>
    </cs:fillRef>
    <cs:effectRef idx="2">
      <a:schemeClr val="dk1"/>
    </cs:effectRef>
    <cs:fontRef idx="minor">
      <a:schemeClr val="tx1"/>
    </cs:fontRef>
  </cs:dataPoint>
  <cs:dataPoint3D>
    <cs:lnRef idx="0"/>
    <cs:fillRef idx="3">
      <cs:styleClr val="auto"/>
    </cs:fillRef>
    <cs:effectRef idx="2">
      <a:schemeClr val="dk1"/>
    </cs:effectRef>
    <cs:fontRef idx="minor">
      <a:schemeClr val="tx1"/>
    </cs:fontRef>
  </cs:dataPoint3D>
  <cs:dataPointLine>
    <cs:lnRef idx="1">
      <cs:styleClr val="auto"/>
    </cs:lnRef>
    <cs:lineWidthScale>5</cs:lineWidthScale>
    <cs:fillRef idx="0"/>
    <cs:effectRef idx="0"/>
    <cs:fontRef idx="minor">
      <a:schemeClr val="tx1"/>
    </cs:fontRef>
    <cs:spPr>
      <a:ln cap="rnd">
        <a:round/>
      </a:ln>
    </cs:spPr>
  </cs:dataPointLine>
  <cs:dataPointMarker>
    <cs:lnRef idx="1">
      <cs:styleClr val="auto"/>
    </cs:lnRef>
    <cs:fillRef idx="3">
      <cs:styleClr val="auto"/>
    </cs:fillRef>
    <cs:effectRef idx="2">
      <a:schemeClr val="dk1"/>
    </cs:effectRef>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0"/>
    <cs:fillRef idx="3">
      <a:schemeClr val="dk1">
        <a:tint val="95000"/>
      </a:schemeClr>
    </cs:fillRef>
    <cs:effectRef idx="2">
      <a:schemeClr val="dk1"/>
    </cs:effectRef>
    <cs:fontRef idx="minor">
      <a:schemeClr val="tx1"/>
    </cs:fontRef>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0"/>
    <cs:fillRef idx="3">
      <a:schemeClr val="dk1">
        <a:tint val="5000"/>
      </a:schemeClr>
    </cs:fillRef>
    <cs:effectRef idx="2">
      <a:schemeClr val="dk1"/>
    </cs:effectRef>
    <cs:fontRef idx="minor">
      <a:schemeClr val="tx1"/>
    </cs:fontRef>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18">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3">
      <cs:styleClr val="auto"/>
    </cs:fillRef>
    <cs:effectRef idx="2">
      <a:schemeClr val="dk1"/>
    </cs:effectRef>
    <cs:fontRef idx="minor">
      <a:schemeClr val="tx1"/>
    </cs:fontRef>
  </cs:dataPoint>
  <cs:dataPoint3D>
    <cs:lnRef idx="0"/>
    <cs:fillRef idx="3">
      <cs:styleClr val="auto"/>
    </cs:fillRef>
    <cs:effectRef idx="2">
      <a:schemeClr val="dk1"/>
    </cs:effectRef>
    <cs:fontRef idx="minor">
      <a:schemeClr val="tx1"/>
    </cs:fontRef>
  </cs:dataPoint3D>
  <cs:dataPointLine>
    <cs:lnRef idx="1">
      <cs:styleClr val="auto"/>
    </cs:lnRef>
    <cs:lineWidthScale>5</cs:lineWidthScale>
    <cs:fillRef idx="0"/>
    <cs:effectRef idx="0"/>
    <cs:fontRef idx="minor">
      <a:schemeClr val="tx1"/>
    </cs:fontRef>
    <cs:spPr>
      <a:ln cap="rnd">
        <a:round/>
      </a:ln>
    </cs:spPr>
  </cs:dataPointLine>
  <cs:dataPointMarker>
    <cs:lnRef idx="1">
      <cs:styleClr val="auto"/>
    </cs:lnRef>
    <cs:fillRef idx="3">
      <cs:styleClr val="auto"/>
    </cs:fillRef>
    <cs:effectRef idx="2">
      <a:schemeClr val="dk1"/>
    </cs:effectRef>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0"/>
    <cs:fillRef idx="3">
      <a:schemeClr val="dk1">
        <a:tint val="95000"/>
      </a:schemeClr>
    </cs:fillRef>
    <cs:effectRef idx="2">
      <a:schemeClr val="dk1"/>
    </cs:effectRef>
    <cs:fontRef idx="minor">
      <a:schemeClr val="tx1"/>
    </cs:fontRef>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0"/>
    <cs:fillRef idx="3">
      <a:schemeClr val="dk1">
        <a:tint val="5000"/>
      </a:schemeClr>
    </cs:fillRef>
    <cs:effectRef idx="2">
      <a:schemeClr val="dk1"/>
    </cs:effectRef>
    <cs:fontRef idx="minor">
      <a:schemeClr val="tx1"/>
    </cs:fontRef>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118">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3">
      <cs:styleClr val="auto"/>
    </cs:fillRef>
    <cs:effectRef idx="2">
      <a:schemeClr val="dk1"/>
    </cs:effectRef>
    <cs:fontRef idx="minor">
      <a:schemeClr val="tx1"/>
    </cs:fontRef>
  </cs:dataPoint>
  <cs:dataPoint3D>
    <cs:lnRef idx="0"/>
    <cs:fillRef idx="3">
      <cs:styleClr val="auto"/>
    </cs:fillRef>
    <cs:effectRef idx="2">
      <a:schemeClr val="dk1"/>
    </cs:effectRef>
    <cs:fontRef idx="minor">
      <a:schemeClr val="tx1"/>
    </cs:fontRef>
  </cs:dataPoint3D>
  <cs:dataPointLine>
    <cs:lnRef idx="1">
      <cs:styleClr val="auto"/>
    </cs:lnRef>
    <cs:lineWidthScale>5</cs:lineWidthScale>
    <cs:fillRef idx="0"/>
    <cs:effectRef idx="0"/>
    <cs:fontRef idx="minor">
      <a:schemeClr val="tx1"/>
    </cs:fontRef>
    <cs:spPr>
      <a:ln cap="rnd">
        <a:round/>
      </a:ln>
    </cs:spPr>
  </cs:dataPointLine>
  <cs:dataPointMarker>
    <cs:lnRef idx="1">
      <cs:styleClr val="auto"/>
    </cs:lnRef>
    <cs:fillRef idx="3">
      <cs:styleClr val="auto"/>
    </cs:fillRef>
    <cs:effectRef idx="2">
      <a:schemeClr val="dk1"/>
    </cs:effectRef>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0"/>
    <cs:fillRef idx="3">
      <a:schemeClr val="dk1">
        <a:tint val="95000"/>
      </a:schemeClr>
    </cs:fillRef>
    <cs:effectRef idx="2">
      <a:schemeClr val="dk1"/>
    </cs:effectRef>
    <cs:fontRef idx="minor">
      <a:schemeClr val="tx1"/>
    </cs:fontRef>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0"/>
    <cs:fillRef idx="3">
      <a:schemeClr val="dk1">
        <a:tint val="5000"/>
      </a:schemeClr>
    </cs:fillRef>
    <cs:effectRef idx="2">
      <a:schemeClr val="dk1"/>
    </cs:effectRef>
    <cs:fontRef idx="minor">
      <a:schemeClr val="tx1"/>
    </cs:fontRef>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118">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3">
      <cs:styleClr val="auto"/>
    </cs:fillRef>
    <cs:effectRef idx="2">
      <a:schemeClr val="dk1"/>
    </cs:effectRef>
    <cs:fontRef idx="minor">
      <a:schemeClr val="tx1"/>
    </cs:fontRef>
  </cs:dataPoint>
  <cs:dataPoint3D>
    <cs:lnRef idx="0"/>
    <cs:fillRef idx="3">
      <cs:styleClr val="auto"/>
    </cs:fillRef>
    <cs:effectRef idx="2">
      <a:schemeClr val="dk1"/>
    </cs:effectRef>
    <cs:fontRef idx="minor">
      <a:schemeClr val="tx1"/>
    </cs:fontRef>
  </cs:dataPoint3D>
  <cs:dataPointLine>
    <cs:lnRef idx="1">
      <cs:styleClr val="auto"/>
    </cs:lnRef>
    <cs:lineWidthScale>5</cs:lineWidthScale>
    <cs:fillRef idx="0"/>
    <cs:effectRef idx="0"/>
    <cs:fontRef idx="minor">
      <a:schemeClr val="tx1"/>
    </cs:fontRef>
    <cs:spPr>
      <a:ln cap="rnd">
        <a:round/>
      </a:ln>
    </cs:spPr>
  </cs:dataPointLine>
  <cs:dataPointMarker>
    <cs:lnRef idx="1">
      <cs:styleClr val="auto"/>
    </cs:lnRef>
    <cs:fillRef idx="3">
      <cs:styleClr val="auto"/>
    </cs:fillRef>
    <cs:effectRef idx="2">
      <a:schemeClr val="dk1"/>
    </cs:effectRef>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0"/>
    <cs:fillRef idx="3">
      <a:schemeClr val="dk1">
        <a:tint val="95000"/>
      </a:schemeClr>
    </cs:fillRef>
    <cs:effectRef idx="2">
      <a:schemeClr val="dk1"/>
    </cs:effectRef>
    <cs:fontRef idx="minor">
      <a:schemeClr val="tx1"/>
    </cs:fontRef>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0"/>
    <cs:fillRef idx="3">
      <a:schemeClr val="dk1">
        <a:tint val="5000"/>
      </a:schemeClr>
    </cs:fillRef>
    <cs:effectRef idx="2">
      <a:schemeClr val="dk1"/>
    </cs:effectRef>
    <cs:fontRef idx="minor">
      <a:schemeClr val="tx1"/>
    </cs:fontRef>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118">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3">
      <cs:styleClr val="auto"/>
    </cs:fillRef>
    <cs:effectRef idx="2">
      <a:schemeClr val="dk1"/>
    </cs:effectRef>
    <cs:fontRef idx="minor">
      <a:schemeClr val="tx1"/>
    </cs:fontRef>
  </cs:dataPoint>
  <cs:dataPoint3D>
    <cs:lnRef idx="0"/>
    <cs:fillRef idx="3">
      <cs:styleClr val="auto"/>
    </cs:fillRef>
    <cs:effectRef idx="2">
      <a:schemeClr val="dk1"/>
    </cs:effectRef>
    <cs:fontRef idx="minor">
      <a:schemeClr val="tx1"/>
    </cs:fontRef>
  </cs:dataPoint3D>
  <cs:dataPointLine>
    <cs:lnRef idx="1">
      <cs:styleClr val="auto"/>
    </cs:lnRef>
    <cs:lineWidthScale>5</cs:lineWidthScale>
    <cs:fillRef idx="0"/>
    <cs:effectRef idx="0"/>
    <cs:fontRef idx="minor">
      <a:schemeClr val="tx1"/>
    </cs:fontRef>
    <cs:spPr>
      <a:ln cap="rnd">
        <a:round/>
      </a:ln>
    </cs:spPr>
  </cs:dataPointLine>
  <cs:dataPointMarker>
    <cs:lnRef idx="1">
      <cs:styleClr val="auto"/>
    </cs:lnRef>
    <cs:fillRef idx="3">
      <cs:styleClr val="auto"/>
    </cs:fillRef>
    <cs:effectRef idx="2">
      <a:schemeClr val="dk1"/>
    </cs:effectRef>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0"/>
    <cs:fillRef idx="3">
      <a:schemeClr val="dk1">
        <a:tint val="95000"/>
      </a:schemeClr>
    </cs:fillRef>
    <cs:effectRef idx="2">
      <a:schemeClr val="dk1"/>
    </cs:effectRef>
    <cs:fontRef idx="minor">
      <a:schemeClr val="tx1"/>
    </cs:fontRef>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0"/>
    <cs:fillRef idx="3">
      <a:schemeClr val="dk1">
        <a:tint val="5000"/>
      </a:schemeClr>
    </cs:fillRef>
    <cs:effectRef idx="2">
      <a:schemeClr val="dk1"/>
    </cs:effectRef>
    <cs:fontRef idx="minor">
      <a:schemeClr val="tx1"/>
    </cs:fontRef>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E8ED0800-CC9D-CD43-8453-A944DEE0F936}"/>
              </a:ext>
            </a:extLst>
          </p:cNvPr>
          <p:cNvSpPr>
            <a:spLocks noGrp="1"/>
          </p:cNvSpPr>
          <p:nvPr>
            <p:ph type="hdr" sz="quarter"/>
          </p:nvPr>
        </p:nvSpPr>
        <p:spPr>
          <a:xfrm>
            <a:off x="1" y="0"/>
            <a:ext cx="3078427" cy="513508"/>
          </a:xfrm>
          <a:prstGeom prst="rect">
            <a:avLst/>
          </a:prstGeom>
        </p:spPr>
        <p:txBody>
          <a:bodyPr vert="horz" lIns="94768" tIns="47384" rIns="94768" bIns="47384"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A4102AA3-F809-BB4D-932A-3F6EF224FCCE}"/>
              </a:ext>
            </a:extLst>
          </p:cNvPr>
          <p:cNvSpPr>
            <a:spLocks noGrp="1"/>
          </p:cNvSpPr>
          <p:nvPr>
            <p:ph type="dt" sz="quarter" idx="1"/>
          </p:nvPr>
        </p:nvSpPr>
        <p:spPr>
          <a:xfrm>
            <a:off x="4023992" y="0"/>
            <a:ext cx="3078427" cy="513508"/>
          </a:xfrm>
          <a:prstGeom prst="rect">
            <a:avLst/>
          </a:prstGeom>
        </p:spPr>
        <p:txBody>
          <a:bodyPr vert="horz" lIns="94768" tIns="47384" rIns="94768" bIns="47384" rtlCol="0"/>
          <a:lstStyle>
            <a:lvl1pPr algn="r">
              <a:defRPr sz="1200"/>
            </a:lvl1pPr>
          </a:lstStyle>
          <a:p>
            <a:fld id="{2F2E42F8-D0F8-0744-B5BD-238ABB958EC7}" type="datetimeFigureOut">
              <a:rPr lang="fr-FR" smtClean="0"/>
              <a:t>30/01/2025</a:t>
            </a:fld>
            <a:endParaRPr lang="fr-FR"/>
          </a:p>
        </p:txBody>
      </p:sp>
      <p:sp>
        <p:nvSpPr>
          <p:cNvPr id="4" name="Espace réservé du pied de page 3">
            <a:extLst>
              <a:ext uri="{FF2B5EF4-FFF2-40B4-BE49-F238E27FC236}">
                <a16:creationId xmlns:a16="http://schemas.microsoft.com/office/drawing/2014/main" id="{7EFBF017-C2EB-BC43-94B6-29E36FF2E56D}"/>
              </a:ext>
            </a:extLst>
          </p:cNvPr>
          <p:cNvSpPr>
            <a:spLocks noGrp="1"/>
          </p:cNvSpPr>
          <p:nvPr>
            <p:ph type="ftr" sz="quarter" idx="2"/>
          </p:nvPr>
        </p:nvSpPr>
        <p:spPr>
          <a:xfrm>
            <a:off x="1" y="9721107"/>
            <a:ext cx="3078427" cy="513507"/>
          </a:xfrm>
          <a:prstGeom prst="rect">
            <a:avLst/>
          </a:prstGeom>
        </p:spPr>
        <p:txBody>
          <a:bodyPr vert="horz" lIns="94768" tIns="47384" rIns="94768" bIns="47384" rtlCol="0" anchor="b"/>
          <a:lstStyle>
            <a:lvl1pPr algn="l">
              <a:defRPr sz="1200"/>
            </a:lvl1pPr>
          </a:lstStyle>
          <a:p>
            <a:r>
              <a:rPr lang="fr-FR" dirty="0">
                <a:latin typeface="Arial" panose="020B0604020202020204" pitchFamily="34" charset="0"/>
                <a:cs typeface="Arial" panose="020B0604020202020204" pitchFamily="34" charset="0"/>
              </a:rPr>
              <a:t>Conseil Municipal du 8 février 2022</a:t>
            </a:r>
          </a:p>
        </p:txBody>
      </p:sp>
      <p:sp>
        <p:nvSpPr>
          <p:cNvPr id="5" name="Espace réservé du numéro de diapositive 4">
            <a:extLst>
              <a:ext uri="{FF2B5EF4-FFF2-40B4-BE49-F238E27FC236}">
                <a16:creationId xmlns:a16="http://schemas.microsoft.com/office/drawing/2014/main" id="{EA7995BB-4D32-8D43-BA20-04D669835721}"/>
              </a:ext>
            </a:extLst>
          </p:cNvPr>
          <p:cNvSpPr>
            <a:spLocks noGrp="1"/>
          </p:cNvSpPr>
          <p:nvPr>
            <p:ph type="sldNum" sz="quarter" idx="3"/>
          </p:nvPr>
        </p:nvSpPr>
        <p:spPr>
          <a:xfrm>
            <a:off x="4023992" y="9721107"/>
            <a:ext cx="3078427" cy="513507"/>
          </a:xfrm>
          <a:prstGeom prst="rect">
            <a:avLst/>
          </a:prstGeom>
        </p:spPr>
        <p:txBody>
          <a:bodyPr vert="horz" lIns="94768" tIns="47384" rIns="94768" bIns="47384" rtlCol="0" anchor="b"/>
          <a:lstStyle>
            <a:lvl1pPr algn="r">
              <a:defRPr sz="1200"/>
            </a:lvl1pPr>
          </a:lstStyle>
          <a:p>
            <a:r>
              <a:rPr lang="fr-FR" dirty="0">
                <a:latin typeface="Arial" panose="020B0604020202020204" pitchFamily="34" charset="0"/>
                <a:cs typeface="Arial" panose="020B0604020202020204" pitchFamily="34" charset="0"/>
              </a:rPr>
              <a:t>1</a:t>
            </a:r>
          </a:p>
        </p:txBody>
      </p:sp>
    </p:spTree>
    <p:extLst>
      <p:ext uri="{BB962C8B-B14F-4D97-AF65-F5344CB8AC3E}">
        <p14:creationId xmlns:p14="http://schemas.microsoft.com/office/powerpoint/2010/main" val="20149559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78427" cy="513508"/>
          </a:xfrm>
          <a:prstGeom prst="rect">
            <a:avLst/>
          </a:prstGeom>
        </p:spPr>
        <p:txBody>
          <a:bodyPr vert="horz" lIns="94768" tIns="47384" rIns="94768" bIns="47384" rtlCol="0"/>
          <a:lstStyle>
            <a:lvl1pPr algn="l">
              <a:defRPr sz="1200"/>
            </a:lvl1pPr>
          </a:lstStyle>
          <a:p>
            <a:endParaRPr lang="fr-FR"/>
          </a:p>
        </p:txBody>
      </p:sp>
      <p:sp>
        <p:nvSpPr>
          <p:cNvPr id="3" name="Espace réservé de la date 2"/>
          <p:cNvSpPr>
            <a:spLocks noGrp="1"/>
          </p:cNvSpPr>
          <p:nvPr>
            <p:ph type="dt" idx="1"/>
          </p:nvPr>
        </p:nvSpPr>
        <p:spPr>
          <a:xfrm>
            <a:off x="4023992" y="0"/>
            <a:ext cx="3078427" cy="513508"/>
          </a:xfrm>
          <a:prstGeom prst="rect">
            <a:avLst/>
          </a:prstGeom>
        </p:spPr>
        <p:txBody>
          <a:bodyPr vert="horz" lIns="94768" tIns="47384" rIns="94768" bIns="47384" rtlCol="0"/>
          <a:lstStyle>
            <a:lvl1pPr algn="r">
              <a:defRPr sz="1200"/>
            </a:lvl1pPr>
          </a:lstStyle>
          <a:p>
            <a:fld id="{EF788006-AC6D-494D-809F-21441643E04F}" type="datetimeFigureOut">
              <a:rPr lang="fr-FR" smtClean="0"/>
              <a:t>30/01/2025</a:t>
            </a:fld>
            <a:endParaRPr lang="fr-FR"/>
          </a:p>
        </p:txBody>
      </p:sp>
      <p:sp>
        <p:nvSpPr>
          <p:cNvPr id="4" name="Espace réservé de l'image des diapositives 3"/>
          <p:cNvSpPr>
            <a:spLocks noGrp="1" noRot="1" noChangeAspect="1"/>
          </p:cNvSpPr>
          <p:nvPr>
            <p:ph type="sldImg" idx="2"/>
          </p:nvPr>
        </p:nvSpPr>
        <p:spPr>
          <a:xfrm>
            <a:off x="1057275" y="1279525"/>
            <a:ext cx="4989513" cy="3454400"/>
          </a:xfrm>
          <a:prstGeom prst="rect">
            <a:avLst/>
          </a:prstGeom>
          <a:noFill/>
          <a:ln w="12700">
            <a:solidFill>
              <a:prstClr val="black"/>
            </a:solidFill>
          </a:ln>
        </p:spPr>
        <p:txBody>
          <a:bodyPr vert="horz" lIns="94768" tIns="47384" rIns="94768" bIns="47384" rtlCol="0" anchor="ctr"/>
          <a:lstStyle/>
          <a:p>
            <a:endParaRPr lang="fr-FR"/>
          </a:p>
        </p:txBody>
      </p:sp>
      <p:sp>
        <p:nvSpPr>
          <p:cNvPr id="5" name="Espace réservé des notes 4"/>
          <p:cNvSpPr>
            <a:spLocks noGrp="1"/>
          </p:cNvSpPr>
          <p:nvPr>
            <p:ph type="body" sz="quarter" idx="3"/>
          </p:nvPr>
        </p:nvSpPr>
        <p:spPr>
          <a:xfrm>
            <a:off x="710407" y="4925407"/>
            <a:ext cx="5683250" cy="4029879"/>
          </a:xfrm>
          <a:prstGeom prst="rect">
            <a:avLst/>
          </a:prstGeom>
        </p:spPr>
        <p:txBody>
          <a:bodyPr vert="horz" lIns="94768" tIns="47384" rIns="94768" bIns="47384"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721107"/>
            <a:ext cx="3078427" cy="513507"/>
          </a:xfrm>
          <a:prstGeom prst="rect">
            <a:avLst/>
          </a:prstGeom>
        </p:spPr>
        <p:txBody>
          <a:bodyPr vert="horz" lIns="94768" tIns="47384" rIns="94768" bIns="47384"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4023992" y="9721107"/>
            <a:ext cx="3078427" cy="513507"/>
          </a:xfrm>
          <a:prstGeom prst="rect">
            <a:avLst/>
          </a:prstGeom>
        </p:spPr>
        <p:txBody>
          <a:bodyPr vert="horz" lIns="94768" tIns="47384" rIns="94768" bIns="47384" rtlCol="0" anchor="b"/>
          <a:lstStyle>
            <a:lvl1pPr algn="r">
              <a:defRPr sz="1200"/>
            </a:lvl1pPr>
          </a:lstStyle>
          <a:p>
            <a:fld id="{7CEA6378-4339-9642-B71A-45BEA381E470}" type="slidenum">
              <a:rPr lang="fr-FR" smtClean="0"/>
              <a:t>‹N°›</a:t>
            </a:fld>
            <a:endParaRPr lang="fr-FR"/>
          </a:p>
        </p:txBody>
      </p:sp>
    </p:spTree>
    <p:extLst>
      <p:ext uri="{BB962C8B-B14F-4D97-AF65-F5344CB8AC3E}">
        <p14:creationId xmlns:p14="http://schemas.microsoft.com/office/powerpoint/2010/main" val="3654469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CEA6378-4339-9642-B71A-45BEA381E470}" type="slidenum">
              <a:rPr lang="fr-FR" smtClean="0"/>
              <a:t>1</a:t>
            </a:fld>
            <a:endParaRPr lang="fr-FR"/>
          </a:p>
        </p:txBody>
      </p:sp>
    </p:spTree>
    <p:extLst>
      <p:ext uri="{BB962C8B-B14F-4D97-AF65-F5344CB8AC3E}">
        <p14:creationId xmlns:p14="http://schemas.microsoft.com/office/powerpoint/2010/main" val="1979340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CEA6378-4339-9642-B71A-45BEA381E470}" type="slidenum">
              <a:rPr lang="fr-FR" smtClean="0"/>
              <a:t>10</a:t>
            </a:fld>
            <a:endParaRPr lang="fr-FR"/>
          </a:p>
        </p:txBody>
      </p:sp>
    </p:spTree>
    <p:extLst>
      <p:ext uri="{BB962C8B-B14F-4D97-AF65-F5344CB8AC3E}">
        <p14:creationId xmlns:p14="http://schemas.microsoft.com/office/powerpoint/2010/main" val="38773169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CEA6378-4339-9642-B71A-45BEA381E470}" type="slidenum">
              <a:rPr lang="fr-FR" smtClean="0"/>
              <a:t>12</a:t>
            </a:fld>
            <a:endParaRPr lang="fr-FR"/>
          </a:p>
        </p:txBody>
      </p:sp>
    </p:spTree>
    <p:extLst>
      <p:ext uri="{BB962C8B-B14F-4D97-AF65-F5344CB8AC3E}">
        <p14:creationId xmlns:p14="http://schemas.microsoft.com/office/powerpoint/2010/main" val="36859829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F731E4-F658-C2F4-F52A-1A1CB8DD464F}"/>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ED1626AC-5B1F-33C7-9F2C-FFE21396AD6B}"/>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A72B8586-AEED-233C-ADB2-4366C0846155}"/>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1E6EA59B-A2E5-2B85-7D63-2BD6F5408C10}"/>
              </a:ext>
            </a:extLst>
          </p:cNvPr>
          <p:cNvSpPr>
            <a:spLocks noGrp="1"/>
          </p:cNvSpPr>
          <p:nvPr>
            <p:ph type="sldNum" sz="quarter" idx="5"/>
          </p:nvPr>
        </p:nvSpPr>
        <p:spPr/>
        <p:txBody>
          <a:bodyPr/>
          <a:lstStyle/>
          <a:p>
            <a:fld id="{7CEA6378-4339-9642-B71A-45BEA381E470}" type="slidenum">
              <a:rPr lang="fr-FR" smtClean="0"/>
              <a:t>13</a:t>
            </a:fld>
            <a:endParaRPr lang="fr-FR"/>
          </a:p>
        </p:txBody>
      </p:sp>
    </p:spTree>
    <p:extLst>
      <p:ext uri="{BB962C8B-B14F-4D97-AF65-F5344CB8AC3E}">
        <p14:creationId xmlns:p14="http://schemas.microsoft.com/office/powerpoint/2010/main" val="36986802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CEA6378-4339-9642-B71A-45BEA381E470}" type="slidenum">
              <a:rPr lang="fr-FR" smtClean="0"/>
              <a:t>14</a:t>
            </a:fld>
            <a:endParaRPr lang="fr-FR"/>
          </a:p>
        </p:txBody>
      </p:sp>
    </p:spTree>
    <p:extLst>
      <p:ext uri="{BB962C8B-B14F-4D97-AF65-F5344CB8AC3E}">
        <p14:creationId xmlns:p14="http://schemas.microsoft.com/office/powerpoint/2010/main" val="37482614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CEA6378-4339-9642-B71A-45BEA381E470}" type="slidenum">
              <a:rPr lang="fr-FR" smtClean="0"/>
              <a:t>15</a:t>
            </a:fld>
            <a:endParaRPr lang="fr-FR"/>
          </a:p>
        </p:txBody>
      </p:sp>
    </p:spTree>
    <p:extLst>
      <p:ext uri="{BB962C8B-B14F-4D97-AF65-F5344CB8AC3E}">
        <p14:creationId xmlns:p14="http://schemas.microsoft.com/office/powerpoint/2010/main" val="17112327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CEA6378-4339-9642-B71A-45BEA381E470}" type="slidenum">
              <a:rPr lang="fr-FR" smtClean="0"/>
              <a:t>16</a:t>
            </a:fld>
            <a:endParaRPr lang="fr-FR"/>
          </a:p>
        </p:txBody>
      </p:sp>
    </p:spTree>
    <p:extLst>
      <p:ext uri="{BB962C8B-B14F-4D97-AF65-F5344CB8AC3E}">
        <p14:creationId xmlns:p14="http://schemas.microsoft.com/office/powerpoint/2010/main" val="36513815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CEA6378-4339-9642-B71A-45BEA381E470}" type="slidenum">
              <a:rPr lang="fr-FR" smtClean="0"/>
              <a:t>17</a:t>
            </a:fld>
            <a:endParaRPr lang="fr-FR"/>
          </a:p>
        </p:txBody>
      </p:sp>
    </p:spTree>
    <p:extLst>
      <p:ext uri="{BB962C8B-B14F-4D97-AF65-F5344CB8AC3E}">
        <p14:creationId xmlns:p14="http://schemas.microsoft.com/office/powerpoint/2010/main" val="32099758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CEA6378-4339-9642-B71A-45BEA381E470}" type="slidenum">
              <a:rPr lang="fr-FR" smtClean="0"/>
              <a:t>20</a:t>
            </a:fld>
            <a:endParaRPr lang="fr-FR"/>
          </a:p>
        </p:txBody>
      </p:sp>
    </p:spTree>
    <p:extLst>
      <p:ext uri="{BB962C8B-B14F-4D97-AF65-F5344CB8AC3E}">
        <p14:creationId xmlns:p14="http://schemas.microsoft.com/office/powerpoint/2010/main" val="10105917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CEA6378-4339-9642-B71A-45BEA381E470}" type="slidenum">
              <a:rPr lang="fr-FR" smtClean="0"/>
              <a:t>21</a:t>
            </a:fld>
            <a:endParaRPr lang="fr-FR"/>
          </a:p>
        </p:txBody>
      </p:sp>
    </p:spTree>
    <p:extLst>
      <p:ext uri="{BB962C8B-B14F-4D97-AF65-F5344CB8AC3E}">
        <p14:creationId xmlns:p14="http://schemas.microsoft.com/office/powerpoint/2010/main" val="18710899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CEA6378-4339-9642-B71A-45BEA381E470}" type="slidenum">
              <a:rPr lang="fr-FR" smtClean="0"/>
              <a:t>23</a:t>
            </a:fld>
            <a:endParaRPr lang="fr-FR"/>
          </a:p>
        </p:txBody>
      </p:sp>
    </p:spTree>
    <p:extLst>
      <p:ext uri="{BB962C8B-B14F-4D97-AF65-F5344CB8AC3E}">
        <p14:creationId xmlns:p14="http://schemas.microsoft.com/office/powerpoint/2010/main" val="4177515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CEA6378-4339-9642-B71A-45BEA381E470}" type="slidenum">
              <a:rPr lang="fr-FR" smtClean="0"/>
              <a:t>2</a:t>
            </a:fld>
            <a:endParaRPr lang="fr-FR"/>
          </a:p>
        </p:txBody>
      </p:sp>
    </p:spTree>
    <p:extLst>
      <p:ext uri="{BB962C8B-B14F-4D97-AF65-F5344CB8AC3E}">
        <p14:creationId xmlns:p14="http://schemas.microsoft.com/office/powerpoint/2010/main" val="15144968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BB09A48-1609-4061-AB36-CA788A8BC99E}" type="slidenum">
              <a:rPr lang="fr-FR" smtClean="0"/>
              <a:pPr/>
              <a:t>29</a:t>
            </a:fld>
            <a:endParaRPr lang="fr-FR" dirty="0"/>
          </a:p>
        </p:txBody>
      </p:sp>
    </p:spTree>
    <p:extLst>
      <p:ext uri="{BB962C8B-B14F-4D97-AF65-F5344CB8AC3E}">
        <p14:creationId xmlns:p14="http://schemas.microsoft.com/office/powerpoint/2010/main" val="40669336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CEA6378-4339-9642-B71A-45BEA381E470}" type="slidenum">
              <a:rPr lang="fr-FR" smtClean="0"/>
              <a:t>30</a:t>
            </a:fld>
            <a:endParaRPr lang="fr-FR"/>
          </a:p>
        </p:txBody>
      </p:sp>
    </p:spTree>
    <p:extLst>
      <p:ext uri="{BB962C8B-B14F-4D97-AF65-F5344CB8AC3E}">
        <p14:creationId xmlns:p14="http://schemas.microsoft.com/office/powerpoint/2010/main" val="4454429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CEA6378-4339-9642-B71A-45BEA381E470}" type="slidenum">
              <a:rPr lang="fr-FR" smtClean="0"/>
              <a:t>31</a:t>
            </a:fld>
            <a:endParaRPr lang="fr-FR"/>
          </a:p>
        </p:txBody>
      </p:sp>
    </p:spTree>
    <p:extLst>
      <p:ext uri="{BB962C8B-B14F-4D97-AF65-F5344CB8AC3E}">
        <p14:creationId xmlns:p14="http://schemas.microsoft.com/office/powerpoint/2010/main" val="3285264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CEA6378-4339-9642-B71A-45BEA381E470}" type="slidenum">
              <a:rPr lang="fr-FR" smtClean="0"/>
              <a:t>35</a:t>
            </a:fld>
            <a:endParaRPr lang="fr-FR"/>
          </a:p>
        </p:txBody>
      </p:sp>
    </p:spTree>
    <p:extLst>
      <p:ext uri="{BB962C8B-B14F-4D97-AF65-F5344CB8AC3E}">
        <p14:creationId xmlns:p14="http://schemas.microsoft.com/office/powerpoint/2010/main" val="2036922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CEA6378-4339-9642-B71A-45BEA381E470}" type="slidenum">
              <a:rPr lang="fr-FR" smtClean="0"/>
              <a:t>37</a:t>
            </a:fld>
            <a:endParaRPr lang="fr-FR"/>
          </a:p>
        </p:txBody>
      </p:sp>
    </p:spTree>
    <p:extLst>
      <p:ext uri="{BB962C8B-B14F-4D97-AF65-F5344CB8AC3E}">
        <p14:creationId xmlns:p14="http://schemas.microsoft.com/office/powerpoint/2010/main" val="2715310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CEA6378-4339-9642-B71A-45BEA381E470}" type="slidenum">
              <a:rPr lang="fr-FR" smtClean="0"/>
              <a:t>3</a:t>
            </a:fld>
            <a:endParaRPr lang="fr-FR"/>
          </a:p>
        </p:txBody>
      </p:sp>
    </p:spTree>
    <p:extLst>
      <p:ext uri="{BB962C8B-B14F-4D97-AF65-F5344CB8AC3E}">
        <p14:creationId xmlns:p14="http://schemas.microsoft.com/office/powerpoint/2010/main" val="4168049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CEA6378-4339-9642-B71A-45BEA381E470}" type="slidenum">
              <a:rPr lang="fr-FR" smtClean="0"/>
              <a:t>4</a:t>
            </a:fld>
            <a:endParaRPr lang="fr-FR"/>
          </a:p>
        </p:txBody>
      </p:sp>
    </p:spTree>
    <p:extLst>
      <p:ext uri="{BB962C8B-B14F-4D97-AF65-F5344CB8AC3E}">
        <p14:creationId xmlns:p14="http://schemas.microsoft.com/office/powerpoint/2010/main" val="2625196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CEA6378-4339-9642-B71A-45BEA381E470}" type="slidenum">
              <a:rPr lang="fr-FR" smtClean="0"/>
              <a:t>5</a:t>
            </a:fld>
            <a:endParaRPr lang="fr-FR"/>
          </a:p>
        </p:txBody>
      </p:sp>
    </p:spTree>
    <p:extLst>
      <p:ext uri="{BB962C8B-B14F-4D97-AF65-F5344CB8AC3E}">
        <p14:creationId xmlns:p14="http://schemas.microsoft.com/office/powerpoint/2010/main" val="1728793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6E335F-E1F4-7E4B-2685-E3AA5D6A815A}"/>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C6889935-5587-A486-191B-2B0AC866BD42}"/>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AF597D9B-2B91-2614-C653-0A82797E777D}"/>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CD8AD43C-5B81-1310-93B4-71F9AC424036}"/>
              </a:ext>
            </a:extLst>
          </p:cNvPr>
          <p:cNvSpPr>
            <a:spLocks noGrp="1"/>
          </p:cNvSpPr>
          <p:nvPr>
            <p:ph type="sldNum" sz="quarter" idx="5"/>
          </p:nvPr>
        </p:nvSpPr>
        <p:spPr/>
        <p:txBody>
          <a:bodyPr/>
          <a:lstStyle/>
          <a:p>
            <a:fld id="{7CEA6378-4339-9642-B71A-45BEA381E470}" type="slidenum">
              <a:rPr lang="fr-FR" smtClean="0"/>
              <a:t>6</a:t>
            </a:fld>
            <a:endParaRPr lang="fr-FR"/>
          </a:p>
        </p:txBody>
      </p:sp>
    </p:spTree>
    <p:extLst>
      <p:ext uri="{BB962C8B-B14F-4D97-AF65-F5344CB8AC3E}">
        <p14:creationId xmlns:p14="http://schemas.microsoft.com/office/powerpoint/2010/main" val="3971397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CEA6378-4339-9642-B71A-45BEA381E470}" type="slidenum">
              <a:rPr lang="fr-FR" smtClean="0"/>
              <a:t>7</a:t>
            </a:fld>
            <a:endParaRPr lang="fr-FR"/>
          </a:p>
        </p:txBody>
      </p:sp>
    </p:spTree>
    <p:extLst>
      <p:ext uri="{BB962C8B-B14F-4D97-AF65-F5344CB8AC3E}">
        <p14:creationId xmlns:p14="http://schemas.microsoft.com/office/powerpoint/2010/main" val="37574978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CEA6378-4339-9642-B71A-45BEA381E470}" type="slidenum">
              <a:rPr lang="fr-FR" smtClean="0"/>
              <a:t>8</a:t>
            </a:fld>
            <a:endParaRPr lang="fr-FR"/>
          </a:p>
        </p:txBody>
      </p:sp>
    </p:spTree>
    <p:extLst>
      <p:ext uri="{BB962C8B-B14F-4D97-AF65-F5344CB8AC3E}">
        <p14:creationId xmlns:p14="http://schemas.microsoft.com/office/powerpoint/2010/main" val="3335052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CEA6378-4339-9642-B71A-45BEA381E470}" type="slidenum">
              <a:rPr lang="fr-FR" smtClean="0"/>
              <a:t>9</a:t>
            </a:fld>
            <a:endParaRPr lang="fr-FR"/>
          </a:p>
        </p:txBody>
      </p:sp>
    </p:spTree>
    <p:extLst>
      <p:ext uri="{BB962C8B-B14F-4D97-AF65-F5344CB8AC3E}">
        <p14:creationId xmlns:p14="http://schemas.microsoft.com/office/powerpoint/2010/main" val="1534318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16496" y="6356350"/>
            <a:ext cx="4104456" cy="365125"/>
          </a:xfrm>
          <a:prstGeom prst="rect">
            <a:avLst/>
          </a:prstGeom>
        </p:spPr>
        <p:txBody>
          <a:bodyPr/>
          <a:lstStyle>
            <a:lvl1pPr>
              <a:defRPr sz="1200">
                <a:latin typeface="Arial" panose="020B0604020202020204" pitchFamily="34" charset="0"/>
                <a:cs typeface="Arial" panose="020B0604020202020204" pitchFamily="34" charset="0"/>
              </a:defRPr>
            </a:lvl1pPr>
          </a:lstStyle>
          <a:p>
            <a:r>
              <a:rPr lang="fr-FR"/>
              <a:t>Conseil Municipal du 8 février 2022</a:t>
            </a:r>
            <a:endParaRPr lang="fr-FR" dirty="0"/>
          </a:p>
        </p:txBody>
      </p:sp>
      <p:sp>
        <p:nvSpPr>
          <p:cNvPr id="6" name="Slide Number Placeholder 5"/>
          <p:cNvSpPr>
            <a:spLocks noGrp="1"/>
          </p:cNvSpPr>
          <p:nvPr>
            <p:ph type="sldNum" sz="quarter" idx="12"/>
          </p:nvPr>
        </p:nvSpPr>
        <p:spPr>
          <a:xfrm>
            <a:off x="7401272" y="6356351"/>
            <a:ext cx="2228850" cy="365125"/>
          </a:xfrm>
        </p:spPr>
        <p:txBody>
          <a:bodyPr/>
          <a:lstStyle>
            <a:lvl1pPr>
              <a:defRPr>
                <a:latin typeface="Arial" panose="020B0604020202020204" pitchFamily="34" charset="0"/>
                <a:cs typeface="Arial" panose="020B0604020202020204" pitchFamily="34" charset="0"/>
              </a:defRPr>
            </a:lvl1pPr>
          </a:lstStyle>
          <a:p>
            <a:r>
              <a:rPr lang="fr-FR" dirty="0"/>
              <a:t>1</a:t>
            </a:r>
          </a:p>
        </p:txBody>
      </p:sp>
    </p:spTree>
    <p:extLst>
      <p:ext uri="{BB962C8B-B14F-4D97-AF65-F5344CB8AC3E}">
        <p14:creationId xmlns:p14="http://schemas.microsoft.com/office/powerpoint/2010/main" val="3874887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681038" y="365127"/>
            <a:ext cx="8543925" cy="1325563"/>
          </a:xfrm>
          <a:prstGeom prst="rect">
            <a:avLst/>
          </a:prstGeom>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681038" y="1825625"/>
            <a:ext cx="8543925" cy="4351338"/>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344488" y="6356352"/>
            <a:ext cx="2565400" cy="365125"/>
          </a:xfrm>
          <a:prstGeom prst="rect">
            <a:avLst/>
          </a:prstGeom>
        </p:spPr>
        <p:txBody>
          <a:bodyPr/>
          <a:lstStyle/>
          <a:p>
            <a:r>
              <a:rPr lang="fr-FR"/>
              <a:t>Conseil Municipal du 8 février 2022</a:t>
            </a: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C23F14B-FD45-7445-B7A8-C6DAEF366064}" type="slidenum">
              <a:rPr lang="fr-FR" smtClean="0"/>
              <a:t>‹N°›</a:t>
            </a:fld>
            <a:endParaRPr lang="fr-FR"/>
          </a:p>
        </p:txBody>
      </p:sp>
    </p:spTree>
    <p:extLst>
      <p:ext uri="{BB962C8B-B14F-4D97-AF65-F5344CB8AC3E}">
        <p14:creationId xmlns:p14="http://schemas.microsoft.com/office/powerpoint/2010/main" val="336670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a:prstGeom prst="rect">
            <a:avLst/>
          </a:prstGeo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1038" y="365125"/>
            <a:ext cx="6284119" cy="5811838"/>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344488" y="6356352"/>
            <a:ext cx="2565400" cy="365125"/>
          </a:xfrm>
          <a:prstGeom prst="rect">
            <a:avLst/>
          </a:prstGeom>
        </p:spPr>
        <p:txBody>
          <a:bodyPr/>
          <a:lstStyle/>
          <a:p>
            <a:r>
              <a:rPr lang="fr-FR"/>
              <a:t>Conseil Municipal du 8 février 2022</a:t>
            </a: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C23F14B-FD45-7445-B7A8-C6DAEF366064}" type="slidenum">
              <a:rPr lang="fr-FR" smtClean="0"/>
              <a:t>‹N°›</a:t>
            </a:fld>
            <a:endParaRPr lang="fr-FR"/>
          </a:p>
        </p:txBody>
      </p:sp>
    </p:spTree>
    <p:extLst>
      <p:ext uri="{BB962C8B-B14F-4D97-AF65-F5344CB8AC3E}">
        <p14:creationId xmlns:p14="http://schemas.microsoft.com/office/powerpoint/2010/main" val="3825491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681038" y="365127"/>
            <a:ext cx="8543925" cy="1325563"/>
          </a:xfrm>
          <a:prstGeom prst="rect">
            <a:avLst/>
          </a:prstGeom>
        </p:spPr>
        <p:txBody>
          <a:bodyPr/>
          <a:lstStyle/>
          <a:p>
            <a:r>
              <a:rPr lang="fr-FR"/>
              <a:t>Modifiez le style du titre</a:t>
            </a:r>
            <a:endParaRPr lang="en-US" dirty="0"/>
          </a:p>
        </p:txBody>
      </p:sp>
      <p:sp>
        <p:nvSpPr>
          <p:cNvPr id="3" name="Content Placeholder 2"/>
          <p:cNvSpPr>
            <a:spLocks noGrp="1"/>
          </p:cNvSpPr>
          <p:nvPr>
            <p:ph idx="1"/>
          </p:nvPr>
        </p:nvSpPr>
        <p:spPr>
          <a:xfrm>
            <a:off x="681038" y="1825625"/>
            <a:ext cx="8543925" cy="435133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344487" y="6356352"/>
            <a:ext cx="2936875" cy="365125"/>
          </a:xfrm>
          <a:prstGeom prst="rect">
            <a:avLst/>
          </a:prstGeom>
        </p:spPr>
        <p:txBody>
          <a:bodyPr/>
          <a:lstStyle/>
          <a:p>
            <a:r>
              <a:rPr lang="fr-FR"/>
              <a:t>Conseil Municipal du 8 février 2022</a:t>
            </a: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C23F14B-FD45-7445-B7A8-C6DAEF366064}" type="slidenum">
              <a:rPr lang="fr-FR" smtClean="0"/>
              <a:t>‹N°›</a:t>
            </a:fld>
            <a:endParaRPr lang="fr-FR"/>
          </a:p>
        </p:txBody>
      </p:sp>
    </p:spTree>
    <p:extLst>
      <p:ext uri="{BB962C8B-B14F-4D97-AF65-F5344CB8AC3E}">
        <p14:creationId xmlns:p14="http://schemas.microsoft.com/office/powerpoint/2010/main" val="2364669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a:prstGeom prst="rect">
            <a:avLst/>
          </a:prstGeo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75879" y="4589465"/>
            <a:ext cx="8543925"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344488" y="6356352"/>
            <a:ext cx="2565400" cy="365125"/>
          </a:xfrm>
          <a:prstGeom prst="rect">
            <a:avLst/>
          </a:prstGeom>
        </p:spPr>
        <p:txBody>
          <a:bodyPr/>
          <a:lstStyle/>
          <a:p>
            <a:r>
              <a:rPr lang="fr-FR"/>
              <a:t>Conseil Municipal du 8 février 2022</a:t>
            </a: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C23F14B-FD45-7445-B7A8-C6DAEF366064}" type="slidenum">
              <a:rPr lang="fr-FR" smtClean="0"/>
              <a:t>‹N°›</a:t>
            </a:fld>
            <a:endParaRPr lang="fr-FR"/>
          </a:p>
        </p:txBody>
      </p:sp>
    </p:spTree>
    <p:extLst>
      <p:ext uri="{BB962C8B-B14F-4D97-AF65-F5344CB8AC3E}">
        <p14:creationId xmlns:p14="http://schemas.microsoft.com/office/powerpoint/2010/main" val="835603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681038" y="365127"/>
            <a:ext cx="8543925" cy="1325563"/>
          </a:xfrm>
          <a:prstGeom prst="rect">
            <a:avLst/>
          </a:prstGeom>
        </p:spPr>
        <p:txBody>
          <a:bodyPr/>
          <a:lstStyle/>
          <a:p>
            <a:r>
              <a:rPr lang="fr-FR"/>
              <a:t>Modifiez le style du titre</a:t>
            </a:r>
            <a:endParaRPr lang="en-US" dirty="0"/>
          </a:p>
        </p:txBody>
      </p:sp>
      <p:sp>
        <p:nvSpPr>
          <p:cNvPr id="3" name="Content Placeholder 2"/>
          <p:cNvSpPr>
            <a:spLocks noGrp="1"/>
          </p:cNvSpPr>
          <p:nvPr>
            <p:ph sz="half" idx="1"/>
          </p:nvPr>
        </p:nvSpPr>
        <p:spPr>
          <a:xfrm>
            <a:off x="681038" y="1825625"/>
            <a:ext cx="4210050" cy="435133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14913" y="1825625"/>
            <a:ext cx="4210050" cy="435133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a:xfrm>
            <a:off x="344488" y="6356352"/>
            <a:ext cx="4032448" cy="365125"/>
          </a:xfrm>
          <a:prstGeom prst="rect">
            <a:avLst/>
          </a:prstGeom>
        </p:spPr>
        <p:txBody>
          <a:bodyPr/>
          <a:lstStyle/>
          <a:p>
            <a:r>
              <a:rPr lang="fr-FR"/>
              <a:t>Conseil Municipal du 8 février 2022</a:t>
            </a: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C23F14B-FD45-7445-B7A8-C6DAEF366064}" type="slidenum">
              <a:rPr lang="fr-FR" smtClean="0"/>
              <a:t>‹N°›</a:t>
            </a:fld>
            <a:endParaRPr lang="fr-FR"/>
          </a:p>
        </p:txBody>
      </p:sp>
    </p:spTree>
    <p:extLst>
      <p:ext uri="{BB962C8B-B14F-4D97-AF65-F5344CB8AC3E}">
        <p14:creationId xmlns:p14="http://schemas.microsoft.com/office/powerpoint/2010/main" val="3562676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a:prstGeom prst="rect">
            <a:avLst/>
          </a:prstGeom>
        </p:spPr>
        <p:txBody>
          <a:bodyPr/>
          <a:lstStyle/>
          <a:p>
            <a:r>
              <a:rPr lang="fr-FR"/>
              <a:t>Modifiez le style du titre</a:t>
            </a:r>
            <a:endParaRPr lang="en-US" dirty="0"/>
          </a:p>
        </p:txBody>
      </p:sp>
      <p:sp>
        <p:nvSpPr>
          <p:cNvPr id="3" name="Text Placeholder 2"/>
          <p:cNvSpPr>
            <a:spLocks noGrp="1"/>
          </p:cNvSpPr>
          <p:nvPr>
            <p:ph type="body" idx="1"/>
          </p:nvPr>
        </p:nvSpPr>
        <p:spPr>
          <a:xfrm>
            <a:off x="682329" y="1681163"/>
            <a:ext cx="4190702"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2329" y="2505075"/>
            <a:ext cx="4190702" cy="36845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14913" y="1681163"/>
            <a:ext cx="4211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14913" y="2505075"/>
            <a:ext cx="4211340" cy="36845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a:xfrm>
            <a:off x="344488" y="6356352"/>
            <a:ext cx="2565400" cy="365125"/>
          </a:xfrm>
          <a:prstGeom prst="rect">
            <a:avLst/>
          </a:prstGeom>
        </p:spPr>
        <p:txBody>
          <a:bodyPr/>
          <a:lstStyle/>
          <a:p>
            <a:r>
              <a:rPr lang="fr-FR"/>
              <a:t>Conseil Municipal du 8 février 2022</a:t>
            </a: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C23F14B-FD45-7445-B7A8-C6DAEF366064}" type="slidenum">
              <a:rPr lang="fr-FR" smtClean="0"/>
              <a:t>‹N°›</a:t>
            </a:fld>
            <a:endParaRPr lang="fr-FR"/>
          </a:p>
        </p:txBody>
      </p:sp>
    </p:spTree>
    <p:extLst>
      <p:ext uri="{BB962C8B-B14F-4D97-AF65-F5344CB8AC3E}">
        <p14:creationId xmlns:p14="http://schemas.microsoft.com/office/powerpoint/2010/main" val="3946640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81038" y="365127"/>
            <a:ext cx="8543925" cy="1325563"/>
          </a:xfrm>
          <a:prstGeom prst="rect">
            <a:avLst/>
          </a:prstGeom>
        </p:spPr>
        <p:txBody>
          <a:bodyPr/>
          <a:lstStyle/>
          <a:p>
            <a:r>
              <a:rPr lang="fr-FR"/>
              <a:t>Modifiez le style du titre</a:t>
            </a:r>
            <a:endParaRPr lang="en-US" dirty="0"/>
          </a:p>
        </p:txBody>
      </p:sp>
      <p:sp>
        <p:nvSpPr>
          <p:cNvPr id="3" name="Date Placeholder 2"/>
          <p:cNvSpPr>
            <a:spLocks noGrp="1"/>
          </p:cNvSpPr>
          <p:nvPr>
            <p:ph type="dt" sz="half" idx="10"/>
          </p:nvPr>
        </p:nvSpPr>
        <p:spPr>
          <a:xfrm>
            <a:off x="344488" y="6356352"/>
            <a:ext cx="2565400" cy="365125"/>
          </a:xfrm>
          <a:prstGeom prst="rect">
            <a:avLst/>
          </a:prstGeom>
        </p:spPr>
        <p:txBody>
          <a:bodyPr/>
          <a:lstStyle/>
          <a:p>
            <a:r>
              <a:rPr lang="fr-FR"/>
              <a:t>Conseil Municipal du 8 février 2022</a:t>
            </a: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C23F14B-FD45-7445-B7A8-C6DAEF366064}" type="slidenum">
              <a:rPr lang="fr-FR" smtClean="0"/>
              <a:t>‹N°›</a:t>
            </a:fld>
            <a:endParaRPr lang="fr-FR"/>
          </a:p>
        </p:txBody>
      </p:sp>
    </p:spTree>
    <p:extLst>
      <p:ext uri="{BB962C8B-B14F-4D97-AF65-F5344CB8AC3E}">
        <p14:creationId xmlns:p14="http://schemas.microsoft.com/office/powerpoint/2010/main" val="2761473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44488" y="6356352"/>
            <a:ext cx="2565400" cy="365125"/>
          </a:xfrm>
          <a:prstGeom prst="rect">
            <a:avLst/>
          </a:prstGeom>
        </p:spPr>
        <p:txBody>
          <a:bodyPr/>
          <a:lstStyle/>
          <a:p>
            <a:r>
              <a:rPr lang="fr-FR"/>
              <a:t>Conseil Municipal du 8 février 2022</a:t>
            </a: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C23F14B-FD45-7445-B7A8-C6DAEF366064}" type="slidenum">
              <a:rPr lang="fr-FR" smtClean="0"/>
              <a:t>‹N°›</a:t>
            </a:fld>
            <a:endParaRPr lang="fr-FR"/>
          </a:p>
        </p:txBody>
      </p:sp>
    </p:spTree>
    <p:extLst>
      <p:ext uri="{BB962C8B-B14F-4D97-AF65-F5344CB8AC3E}">
        <p14:creationId xmlns:p14="http://schemas.microsoft.com/office/powerpoint/2010/main" val="2578964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a:prstGeom prst="rect">
            <a:avLst/>
          </a:prstGeo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4211340" y="987427"/>
            <a:ext cx="5014913"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2328" y="2057400"/>
            <a:ext cx="3194943"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344488" y="6356352"/>
            <a:ext cx="2565400" cy="365125"/>
          </a:xfrm>
          <a:prstGeom prst="rect">
            <a:avLst/>
          </a:prstGeom>
        </p:spPr>
        <p:txBody>
          <a:bodyPr/>
          <a:lstStyle/>
          <a:p>
            <a:r>
              <a:rPr lang="fr-FR"/>
              <a:t>Conseil Municipal du 8 février 2022</a:t>
            </a: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C23F14B-FD45-7445-B7A8-C6DAEF366064}" type="slidenum">
              <a:rPr lang="fr-FR" smtClean="0"/>
              <a:t>‹N°›</a:t>
            </a:fld>
            <a:endParaRPr lang="fr-FR"/>
          </a:p>
        </p:txBody>
      </p:sp>
    </p:spTree>
    <p:extLst>
      <p:ext uri="{BB962C8B-B14F-4D97-AF65-F5344CB8AC3E}">
        <p14:creationId xmlns:p14="http://schemas.microsoft.com/office/powerpoint/2010/main" val="3118361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a:prstGeom prst="rect">
            <a:avLst/>
          </a:prstGeo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4211340" y="987427"/>
            <a:ext cx="5014913"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2328" y="2057400"/>
            <a:ext cx="3194943"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344488" y="6356352"/>
            <a:ext cx="2565400" cy="365125"/>
          </a:xfrm>
          <a:prstGeom prst="rect">
            <a:avLst/>
          </a:prstGeom>
        </p:spPr>
        <p:txBody>
          <a:bodyPr/>
          <a:lstStyle/>
          <a:p>
            <a:r>
              <a:rPr lang="fr-FR"/>
              <a:t>Conseil Municipal du 8 février 2022</a:t>
            </a: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C23F14B-FD45-7445-B7A8-C6DAEF366064}" type="slidenum">
              <a:rPr lang="fr-FR" smtClean="0"/>
              <a:t>‹N°›</a:t>
            </a:fld>
            <a:endParaRPr lang="fr-FR"/>
          </a:p>
        </p:txBody>
      </p:sp>
    </p:spTree>
    <p:extLst>
      <p:ext uri="{BB962C8B-B14F-4D97-AF65-F5344CB8AC3E}">
        <p14:creationId xmlns:p14="http://schemas.microsoft.com/office/powerpoint/2010/main" val="2055393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23F14B-FD45-7445-B7A8-C6DAEF366064}" type="slidenum">
              <a:rPr lang="fr-FR" smtClean="0"/>
              <a:t>‹N°›</a:t>
            </a:fld>
            <a:endParaRPr lang="fr-FR"/>
          </a:p>
        </p:txBody>
      </p:sp>
      <p:pic>
        <p:nvPicPr>
          <p:cNvPr id="7" name="Image 6">
            <a:extLst>
              <a:ext uri="{FF2B5EF4-FFF2-40B4-BE49-F238E27FC236}">
                <a16:creationId xmlns:a16="http://schemas.microsoft.com/office/drawing/2014/main" id="{E1AAE617-A3BA-7943-89D5-E5EA528B128D}"/>
              </a:ext>
            </a:extLst>
          </p:cNvPr>
          <p:cNvPicPr>
            <a:picLocks noChangeAspect="1"/>
          </p:cNvPicPr>
          <p:nvPr userDrawn="1"/>
        </p:nvPicPr>
        <p:blipFill>
          <a:blip r:embed="rId13"/>
          <a:stretch>
            <a:fillRect/>
          </a:stretch>
        </p:blipFill>
        <p:spPr>
          <a:xfrm>
            <a:off x="0" y="28406"/>
            <a:ext cx="1835108" cy="1124744"/>
          </a:xfrm>
          <a:prstGeom prst="rect">
            <a:avLst/>
          </a:prstGeom>
        </p:spPr>
      </p:pic>
    </p:spTree>
    <p:extLst>
      <p:ext uri="{BB962C8B-B14F-4D97-AF65-F5344CB8AC3E}">
        <p14:creationId xmlns:p14="http://schemas.microsoft.com/office/powerpoint/2010/main" val="42248748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86E375EC-AD98-BA4F-AB40-82E48DBBDCCB}"/>
              </a:ext>
            </a:extLst>
          </p:cNvPr>
          <p:cNvSpPr txBox="1"/>
          <p:nvPr/>
        </p:nvSpPr>
        <p:spPr>
          <a:xfrm>
            <a:off x="200472" y="1287214"/>
            <a:ext cx="9357641" cy="3908762"/>
          </a:xfrm>
          <a:prstGeom prst="rect">
            <a:avLst/>
          </a:prstGeom>
          <a:noFill/>
        </p:spPr>
        <p:txBody>
          <a:bodyPr wrap="square">
            <a:spAutoFit/>
          </a:bodyPr>
          <a:lstStyle/>
          <a:p>
            <a:pPr algn="ctr" fontAlgn="auto">
              <a:spcBef>
                <a:spcPts val="0"/>
              </a:spcBef>
              <a:spcAft>
                <a:spcPts val="0"/>
              </a:spcAft>
              <a:defRPr/>
            </a:pPr>
            <a:endParaRPr lang="fr-FR" sz="4000" b="1" cap="all" dirty="0">
              <a:solidFill>
                <a:srgbClr val="053979"/>
              </a:solidFill>
              <a:latin typeface="Arial"/>
              <a:ea typeface="+mn-ea"/>
              <a:cs typeface="Arial"/>
            </a:endParaRPr>
          </a:p>
          <a:p>
            <a:pPr algn="ctr" fontAlgn="auto">
              <a:spcBef>
                <a:spcPts val="0"/>
              </a:spcBef>
              <a:spcAft>
                <a:spcPts val="0"/>
              </a:spcAft>
              <a:defRPr/>
            </a:pPr>
            <a:endParaRPr lang="fr-FR" sz="4000" b="1" cap="all" dirty="0">
              <a:solidFill>
                <a:srgbClr val="053979"/>
              </a:solidFill>
              <a:latin typeface="Arial"/>
              <a:cs typeface="Arial"/>
            </a:endParaRPr>
          </a:p>
          <a:p>
            <a:pPr algn="ctr" fontAlgn="auto">
              <a:spcBef>
                <a:spcPts val="0"/>
              </a:spcBef>
              <a:spcAft>
                <a:spcPts val="0"/>
              </a:spcAft>
              <a:defRPr/>
            </a:pPr>
            <a:r>
              <a:rPr lang="fr-FR" sz="4000" b="1" cap="all" dirty="0">
                <a:solidFill>
                  <a:srgbClr val="000000"/>
                </a:solidFill>
                <a:latin typeface="Arial"/>
                <a:ea typeface="+mn-ea"/>
                <a:cs typeface="Arial"/>
              </a:rPr>
              <a:t>rapport </a:t>
            </a:r>
          </a:p>
          <a:p>
            <a:pPr algn="ctr" fontAlgn="auto">
              <a:spcBef>
                <a:spcPts val="0"/>
              </a:spcBef>
              <a:spcAft>
                <a:spcPts val="0"/>
              </a:spcAft>
              <a:defRPr/>
            </a:pPr>
            <a:r>
              <a:rPr lang="fr-FR" sz="4000" b="1" cap="all" dirty="0">
                <a:solidFill>
                  <a:srgbClr val="000000"/>
                </a:solidFill>
                <a:latin typeface="Arial"/>
                <a:ea typeface="+mn-ea"/>
                <a:cs typeface="Arial"/>
              </a:rPr>
              <a:t>D’ORIENTATIONS</a:t>
            </a:r>
            <a:r>
              <a:rPr lang="fr-FR" sz="4000" b="1" cap="all" dirty="0">
                <a:solidFill>
                  <a:srgbClr val="000000"/>
                </a:solidFill>
                <a:latin typeface="Arial"/>
                <a:cs typeface="Arial"/>
              </a:rPr>
              <a:t> </a:t>
            </a:r>
            <a:r>
              <a:rPr lang="fr-FR" sz="4000" b="1" cap="all" dirty="0">
                <a:solidFill>
                  <a:srgbClr val="000000"/>
                </a:solidFill>
                <a:latin typeface="Arial"/>
                <a:ea typeface="+mn-ea"/>
                <a:cs typeface="Arial"/>
              </a:rPr>
              <a:t>BUDGÉTAIRES </a:t>
            </a:r>
          </a:p>
          <a:p>
            <a:pPr algn="ctr" fontAlgn="auto">
              <a:spcBef>
                <a:spcPts val="0"/>
              </a:spcBef>
              <a:spcAft>
                <a:spcPts val="0"/>
              </a:spcAft>
              <a:defRPr/>
            </a:pPr>
            <a:r>
              <a:rPr lang="fr-FR" sz="4000" b="1" cap="all" dirty="0">
                <a:solidFill>
                  <a:srgbClr val="000000"/>
                </a:solidFill>
                <a:latin typeface="Arial"/>
                <a:ea typeface="+mn-ea"/>
                <a:cs typeface="Arial"/>
              </a:rPr>
              <a:t>2025</a:t>
            </a:r>
          </a:p>
          <a:p>
            <a:pPr algn="ctr" fontAlgn="auto">
              <a:spcBef>
                <a:spcPts val="0"/>
              </a:spcBef>
              <a:spcAft>
                <a:spcPts val="0"/>
              </a:spcAft>
              <a:defRPr/>
            </a:pPr>
            <a:endParaRPr lang="fr-FR" sz="2400" cap="all" dirty="0">
              <a:solidFill>
                <a:srgbClr val="008E6C"/>
              </a:solidFill>
              <a:latin typeface="Arial"/>
              <a:ea typeface="+mn-ea"/>
              <a:cs typeface="Arial"/>
            </a:endParaRPr>
          </a:p>
          <a:p>
            <a:pPr algn="ctr" fontAlgn="auto">
              <a:spcBef>
                <a:spcPts val="0"/>
              </a:spcBef>
              <a:spcAft>
                <a:spcPts val="0"/>
              </a:spcAft>
              <a:defRPr/>
            </a:pPr>
            <a:endParaRPr lang="fr-FR" sz="2400" cap="all" dirty="0">
              <a:solidFill>
                <a:srgbClr val="008E6C"/>
              </a:solidFill>
              <a:latin typeface="Arial"/>
              <a:cs typeface="Arial"/>
            </a:endParaRPr>
          </a:p>
        </p:txBody>
      </p:sp>
      <p:sp>
        <p:nvSpPr>
          <p:cNvPr id="4" name="Espace réservé de la date 3">
            <a:extLst>
              <a:ext uri="{FF2B5EF4-FFF2-40B4-BE49-F238E27FC236}">
                <a16:creationId xmlns:a16="http://schemas.microsoft.com/office/drawing/2014/main" id="{A536D794-A5B5-374D-BEE9-78C879188928}"/>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8" name="Espace réservé du numéro de diapositive 1">
            <a:extLst>
              <a:ext uri="{FF2B5EF4-FFF2-40B4-BE49-F238E27FC236}">
                <a16:creationId xmlns:a16="http://schemas.microsoft.com/office/drawing/2014/main" id="{A586F069-8145-1749-922E-3E6D50F1D19A}"/>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1</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8786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ZoneTexte 25">
            <a:extLst>
              <a:ext uri="{FF2B5EF4-FFF2-40B4-BE49-F238E27FC236}">
                <a16:creationId xmlns:a16="http://schemas.microsoft.com/office/drawing/2014/main" id="{0FC99880-3A33-214F-B528-7FB4B6A82D89}"/>
              </a:ext>
            </a:extLst>
          </p:cNvPr>
          <p:cNvSpPr txBox="1"/>
          <p:nvPr/>
        </p:nvSpPr>
        <p:spPr>
          <a:xfrm>
            <a:off x="740568" y="1104680"/>
            <a:ext cx="8533607" cy="5386090"/>
          </a:xfrm>
          <a:prstGeom prst="rect">
            <a:avLst/>
          </a:prstGeom>
          <a:noFill/>
        </p:spPr>
        <p:txBody>
          <a:bodyPr wrap="square">
            <a:spAutoFit/>
          </a:bodyPr>
          <a:lstStyle/>
          <a:p>
            <a:pPr marL="9525" lvl="1" algn="ctr">
              <a:spcBef>
                <a:spcPts val="1200"/>
              </a:spcBef>
            </a:pPr>
            <a:r>
              <a:rPr lang="fr-FR" b="1" cap="small" dirty="0">
                <a:solidFill>
                  <a:srgbClr val="000000"/>
                </a:solidFill>
                <a:latin typeface="Arial" panose="020B0604020202020204" pitchFamily="34" charset="0"/>
                <a:cs typeface="Arial" panose="020B0604020202020204" pitchFamily="34" charset="0"/>
              </a:rPr>
              <a:t>Les recettes de fonctionnement en hausse en 2024 </a:t>
            </a:r>
          </a:p>
          <a:p>
            <a:pPr marL="9525" lvl="1" algn="ctr"/>
            <a:endParaRPr lang="fr-FR" sz="1600" dirty="0">
              <a:latin typeface="Arial" panose="020B0604020202020204" pitchFamily="34" charset="0"/>
              <a:cs typeface="Arial" panose="020B0604020202020204" pitchFamily="34" charset="0"/>
            </a:endParaRPr>
          </a:p>
          <a:p>
            <a:r>
              <a:rPr lang="fr-FR" sz="1600" dirty="0">
                <a:latin typeface="Arial" panose="020B0604020202020204" pitchFamily="34" charset="0"/>
                <a:cs typeface="Arial" panose="020B0604020202020204" pitchFamily="34" charset="0"/>
              </a:rPr>
              <a:t>La progression des recettes en 2024 s'explique principalement par plusieurs facteurs :</a:t>
            </a:r>
          </a:p>
          <a:p>
            <a:pPr marL="285750" indent="-285750" algn="just">
              <a:spcBef>
                <a:spcPts val="1200"/>
              </a:spcBef>
              <a:buFont typeface="Wingdings" panose="05000000000000000000" pitchFamily="2" charset="2"/>
              <a:buChar char="Ø"/>
            </a:pPr>
            <a:r>
              <a:rPr lang="fr-FR" sz="1600" b="1" dirty="0">
                <a:latin typeface="Arial" panose="020B0604020202020204" pitchFamily="34" charset="0"/>
                <a:cs typeface="Arial" panose="020B0604020202020204" pitchFamily="34" charset="0"/>
              </a:rPr>
              <a:t>Le produit fiscal</a:t>
            </a:r>
            <a:r>
              <a:rPr lang="fr-FR" sz="1600" dirty="0">
                <a:latin typeface="Arial" panose="020B0604020202020204" pitchFamily="34" charset="0"/>
                <a:cs typeface="Arial" panose="020B0604020202020204" pitchFamily="34" charset="0"/>
              </a:rPr>
              <a:t> – On observe une augmentation de 3,02%, principalement due à l'effet de l'inflation ; c’est plus modéré qu’en 2023, où l’augmentation avait atteint 6,29 %.</a:t>
            </a:r>
          </a:p>
          <a:p>
            <a:pPr marL="285750" indent="-285750" algn="just">
              <a:spcBef>
                <a:spcPts val="1200"/>
              </a:spcBef>
              <a:buFont typeface="Wingdings" panose="05000000000000000000" pitchFamily="2" charset="2"/>
              <a:buChar char="Ø"/>
            </a:pPr>
            <a:r>
              <a:rPr lang="fr-FR" sz="1600" b="1" dirty="0">
                <a:latin typeface="Arial" panose="020B0604020202020204" pitchFamily="34" charset="0"/>
                <a:cs typeface="Arial" panose="020B0604020202020204" pitchFamily="34" charset="0"/>
              </a:rPr>
              <a:t>Le Fonds de solidarité des communes d'Île-de-France (FSRIF)</a:t>
            </a:r>
            <a:r>
              <a:rPr lang="fr-FR" sz="1600" dirty="0">
                <a:latin typeface="Arial" panose="020B0604020202020204" pitchFamily="34" charset="0"/>
                <a:cs typeface="Arial" panose="020B0604020202020204" pitchFamily="34" charset="0"/>
              </a:rPr>
              <a:t> – Ce fonds enregistre une hausse de </a:t>
            </a:r>
            <a:r>
              <a:rPr lang="fr-FR" sz="1600" b="1" dirty="0">
                <a:latin typeface="Arial" panose="020B0604020202020204" pitchFamily="34" charset="0"/>
                <a:cs typeface="Arial" panose="020B0604020202020204" pitchFamily="34" charset="0"/>
              </a:rPr>
              <a:t>95 019 € en 2024</a:t>
            </a:r>
            <a:r>
              <a:rPr lang="fr-FR" sz="1600" dirty="0">
                <a:latin typeface="Arial" panose="020B0604020202020204" pitchFamily="34" charset="0"/>
                <a:cs typeface="Arial" panose="020B0604020202020204" pitchFamily="34" charset="0"/>
              </a:rPr>
              <a:t>, atteignant ainsi </a:t>
            </a:r>
            <a:r>
              <a:rPr lang="fr-FR" sz="1600" b="1" dirty="0">
                <a:latin typeface="Arial" panose="020B0604020202020204" pitchFamily="34" charset="0"/>
                <a:cs typeface="Arial" panose="020B0604020202020204" pitchFamily="34" charset="0"/>
              </a:rPr>
              <a:t>688 130 €</a:t>
            </a:r>
            <a:r>
              <a:rPr lang="fr-FR" sz="1600" dirty="0">
                <a:latin typeface="Arial" panose="020B0604020202020204" pitchFamily="34" charset="0"/>
                <a:cs typeface="Arial" panose="020B0604020202020204" pitchFamily="34" charset="0"/>
              </a:rPr>
              <a:t>. Cette évolution s'explique notamment par une baisse des indicateurs comme le potentiel financier et le revenu par habitant, témoignant d’un appauvrissement de la Commune. </a:t>
            </a:r>
            <a:endParaRPr lang="fr-FR" sz="1600" b="1" dirty="0">
              <a:latin typeface="Arial" panose="020B0604020202020204" pitchFamily="34" charset="0"/>
              <a:cs typeface="Arial" panose="020B0604020202020204" pitchFamily="34" charset="0"/>
            </a:endParaRPr>
          </a:p>
          <a:p>
            <a:pPr marL="285750" indent="-285750" algn="just">
              <a:spcBef>
                <a:spcPts val="1200"/>
              </a:spcBef>
              <a:buFont typeface="Wingdings" panose="05000000000000000000" pitchFamily="2" charset="2"/>
              <a:buChar char="Ø"/>
            </a:pPr>
            <a:r>
              <a:rPr lang="fr-FR" sz="1600" b="1" dirty="0">
                <a:latin typeface="Arial" panose="020B0604020202020204" pitchFamily="34" charset="0"/>
                <a:cs typeface="Arial" panose="020B0604020202020204" pitchFamily="34" charset="0"/>
              </a:rPr>
              <a:t>La taxe sur la publicité</a:t>
            </a:r>
            <a:r>
              <a:rPr lang="fr-FR" sz="1600" dirty="0">
                <a:latin typeface="Arial" panose="020B0604020202020204" pitchFamily="34" charset="0"/>
                <a:cs typeface="Arial" panose="020B0604020202020204" pitchFamily="34" charset="0"/>
              </a:rPr>
              <a:t> – On observe une augmentation de </a:t>
            </a:r>
            <a:r>
              <a:rPr lang="fr-FR" sz="1600" b="1" dirty="0">
                <a:latin typeface="Arial" panose="020B0604020202020204" pitchFamily="34" charset="0"/>
                <a:cs typeface="Arial" panose="020B0604020202020204" pitchFamily="34" charset="0"/>
              </a:rPr>
              <a:t>151 889 €</a:t>
            </a:r>
            <a:r>
              <a:rPr lang="fr-FR" sz="1600" dirty="0">
                <a:latin typeface="Arial" panose="020B0604020202020204" pitchFamily="34" charset="0"/>
                <a:cs typeface="Arial" panose="020B0604020202020204" pitchFamily="34" charset="0"/>
              </a:rPr>
              <a:t> en raison de la régularisation de l'année 2023, englobant deux exercices (2023 et 2024). Toutefois, une baisse notable est observée, puisque le produit en 2023 était de </a:t>
            </a:r>
            <a:r>
              <a:rPr lang="fr-FR" sz="1600" b="1" dirty="0">
                <a:latin typeface="Arial" panose="020B0604020202020204" pitchFamily="34" charset="0"/>
                <a:cs typeface="Arial" panose="020B0604020202020204" pitchFamily="34" charset="0"/>
              </a:rPr>
              <a:t>229 479 €</a:t>
            </a:r>
            <a:r>
              <a:rPr lang="fr-FR" sz="1600" dirty="0">
                <a:latin typeface="Arial" panose="020B0604020202020204" pitchFamily="34" charset="0"/>
                <a:cs typeface="Arial" panose="020B0604020202020204" pitchFamily="34" charset="0"/>
              </a:rPr>
              <a:t>.</a:t>
            </a:r>
          </a:p>
          <a:p>
            <a:pPr marL="285750" indent="-285750" algn="just">
              <a:spcBef>
                <a:spcPts val="1200"/>
              </a:spcBef>
              <a:buFont typeface="Wingdings" panose="05000000000000000000" pitchFamily="2" charset="2"/>
              <a:buChar char="Ø"/>
            </a:pPr>
            <a:r>
              <a:rPr lang="fr-FR" sz="1600" b="1" dirty="0">
                <a:latin typeface="Arial" panose="020B0604020202020204" pitchFamily="34" charset="0"/>
                <a:cs typeface="Arial" panose="020B0604020202020204" pitchFamily="34" charset="0"/>
              </a:rPr>
              <a:t>Le passage de la DSR à la DSU</a:t>
            </a:r>
            <a:r>
              <a:rPr lang="fr-FR" sz="1600" dirty="0">
                <a:latin typeface="Arial" panose="020B0604020202020204" pitchFamily="34" charset="0"/>
                <a:cs typeface="Arial" panose="020B0604020202020204" pitchFamily="34" charset="0"/>
              </a:rPr>
              <a:t> – Ce changement a entraîné une augmentation des recettes de 431 305 €. En 2023, la DSR rapportait 151 560 €, tandis que la DSU a atteint 582 865 € en 2024.</a:t>
            </a:r>
          </a:p>
          <a:p>
            <a:pPr marL="285750" indent="-285750" algn="just">
              <a:spcBef>
                <a:spcPts val="1200"/>
              </a:spcBef>
              <a:buFont typeface="Wingdings" panose="05000000000000000000" pitchFamily="2" charset="2"/>
              <a:buChar char="Ø"/>
            </a:pPr>
            <a:r>
              <a:rPr lang="fr-FR" sz="1600" b="1" dirty="0">
                <a:latin typeface="Arial" panose="020B0604020202020204" pitchFamily="34" charset="0"/>
                <a:cs typeface="Arial" panose="020B0604020202020204" pitchFamily="34" charset="0"/>
              </a:rPr>
              <a:t>Les produits de services</a:t>
            </a:r>
            <a:r>
              <a:rPr lang="fr-FR" sz="1600" dirty="0">
                <a:latin typeface="Arial" panose="020B0604020202020204" pitchFamily="34" charset="0"/>
                <a:cs typeface="Arial" panose="020B0604020202020204" pitchFamily="34" charset="0"/>
              </a:rPr>
              <a:t> – On observe une légère diminution de </a:t>
            </a:r>
            <a:r>
              <a:rPr lang="fr-FR" sz="1600" b="1" dirty="0">
                <a:latin typeface="Arial" panose="020B0604020202020204" pitchFamily="34" charset="0"/>
                <a:cs typeface="Arial" panose="020B0604020202020204" pitchFamily="34" charset="0"/>
              </a:rPr>
              <a:t>5,73%</a:t>
            </a:r>
            <a:r>
              <a:rPr lang="fr-FR" sz="1600" dirty="0">
                <a:latin typeface="Arial" panose="020B0604020202020204" pitchFamily="34" charset="0"/>
                <a:cs typeface="Arial" panose="020B0604020202020204" pitchFamily="34" charset="0"/>
              </a:rPr>
              <a:t> soit </a:t>
            </a:r>
            <a:r>
              <a:rPr lang="fr-FR" sz="1600" b="1" dirty="0">
                <a:latin typeface="Arial" panose="020B0604020202020204" pitchFamily="34" charset="0"/>
                <a:cs typeface="Arial" panose="020B0604020202020204" pitchFamily="34" charset="0"/>
              </a:rPr>
              <a:t>65 620,67 €</a:t>
            </a:r>
            <a:r>
              <a:rPr lang="fr-FR" sz="1600" dirty="0">
                <a:latin typeface="Arial" panose="020B0604020202020204" pitchFamily="34" charset="0"/>
                <a:cs typeface="Arial" panose="020B0604020202020204" pitchFamily="34" charset="0"/>
              </a:rPr>
              <a:t>, due à une régularisation exceptionnelle des écritures des années précédentes effectuée l'année dernière</a:t>
            </a:r>
            <a:r>
              <a:rPr lang="fr-FR" sz="1600" dirty="0"/>
              <a:t>.</a:t>
            </a:r>
          </a:p>
        </p:txBody>
      </p:sp>
      <p:sp>
        <p:nvSpPr>
          <p:cNvPr id="6" name="Espace réservé de la date 3">
            <a:extLst>
              <a:ext uri="{FF2B5EF4-FFF2-40B4-BE49-F238E27FC236}">
                <a16:creationId xmlns:a16="http://schemas.microsoft.com/office/drawing/2014/main" id="{213DC33A-F5C9-B040-9235-F95532D697CE}"/>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7" name="Espace réservé du numéro de diapositive 1">
            <a:extLst>
              <a:ext uri="{FF2B5EF4-FFF2-40B4-BE49-F238E27FC236}">
                <a16:creationId xmlns:a16="http://schemas.microsoft.com/office/drawing/2014/main" id="{0AB8CD93-67D7-6747-A9D3-A849E22F8A4D}"/>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10</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0299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39516647-33ED-5B41-ADEF-04D8F0FA5143}"/>
              </a:ext>
            </a:extLst>
          </p:cNvPr>
          <p:cNvSpPr txBox="1"/>
          <p:nvPr/>
        </p:nvSpPr>
        <p:spPr>
          <a:xfrm>
            <a:off x="1948591" y="1052736"/>
            <a:ext cx="6008818" cy="369460"/>
          </a:xfrm>
          <a:prstGeom prst="rect">
            <a:avLst/>
          </a:prstGeom>
          <a:noFill/>
        </p:spPr>
        <p:txBody>
          <a:bodyPr wrap="square" rtlCol="0">
            <a:spAutoFit/>
          </a:bodyPr>
          <a:lstStyle/>
          <a:p>
            <a:pPr algn="ctr" defTabSz="457211">
              <a:defRPr/>
            </a:pPr>
            <a:r>
              <a:rPr lang="fr-FR" sz="1801" b="1" cap="small" dirty="0">
                <a:solidFill>
                  <a:srgbClr val="000000"/>
                </a:solidFill>
                <a:latin typeface="Arial" panose="020B0604020202020204" pitchFamily="34" charset="0"/>
                <a:cs typeface="Arial" panose="020B0604020202020204" pitchFamily="34" charset="0"/>
              </a:rPr>
              <a:t>Évolution des recettes de fonctionnement </a:t>
            </a:r>
            <a:endParaRPr lang="fr-FR" sz="1801" cap="small" dirty="0">
              <a:solidFill>
                <a:srgbClr val="000000"/>
              </a:solidFill>
              <a:latin typeface="Arial" panose="020B060402020202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6711081B-B61E-DB45-846A-7141CB585FBE}"/>
              </a:ext>
            </a:extLst>
          </p:cNvPr>
          <p:cNvSpPr txBox="1"/>
          <p:nvPr/>
        </p:nvSpPr>
        <p:spPr>
          <a:xfrm>
            <a:off x="848544" y="1542500"/>
            <a:ext cx="433132" cy="307905"/>
          </a:xfrm>
          <a:prstGeom prst="rect">
            <a:avLst/>
          </a:prstGeom>
          <a:noFill/>
        </p:spPr>
        <p:txBody>
          <a:bodyPr wrap="none" rtlCol="0">
            <a:spAutoFit/>
          </a:bodyPr>
          <a:lstStyle/>
          <a:p>
            <a:pPr defTabSz="457211">
              <a:defRPr/>
            </a:pPr>
            <a:r>
              <a:rPr lang="fr-FR" sz="1401" dirty="0">
                <a:solidFill>
                  <a:prstClr val="black"/>
                </a:solidFill>
                <a:latin typeface="Arial" panose="020B0604020202020204" pitchFamily="34" charset="0"/>
                <a:cs typeface="Arial" panose="020B0604020202020204" pitchFamily="34" charset="0"/>
              </a:rPr>
              <a:t>M€</a:t>
            </a:r>
          </a:p>
        </p:txBody>
      </p:sp>
      <p:graphicFrame>
        <p:nvGraphicFramePr>
          <p:cNvPr id="7" name="Graphique 6">
            <a:extLst>
              <a:ext uri="{FF2B5EF4-FFF2-40B4-BE49-F238E27FC236}">
                <a16:creationId xmlns:a16="http://schemas.microsoft.com/office/drawing/2014/main" id="{F24C86CA-0468-C247-88E8-95BB157689DF}"/>
              </a:ext>
            </a:extLst>
          </p:cNvPr>
          <p:cNvGraphicFramePr/>
          <p:nvPr>
            <p:extLst>
              <p:ext uri="{D42A27DB-BD31-4B8C-83A1-F6EECF244321}">
                <p14:modId xmlns:p14="http://schemas.microsoft.com/office/powerpoint/2010/main" val="1633124069"/>
              </p:ext>
            </p:extLst>
          </p:nvPr>
        </p:nvGraphicFramePr>
        <p:xfrm>
          <a:off x="737116" y="1556792"/>
          <a:ext cx="8424863" cy="4991100"/>
        </p:xfrm>
        <a:graphic>
          <a:graphicData uri="http://schemas.openxmlformats.org/drawingml/2006/chart">
            <c:chart xmlns:c="http://schemas.openxmlformats.org/drawingml/2006/chart" xmlns:r="http://schemas.openxmlformats.org/officeDocument/2006/relationships" r:id="rId2"/>
          </a:graphicData>
        </a:graphic>
      </p:graphicFrame>
      <p:sp>
        <p:nvSpPr>
          <p:cNvPr id="8" name="Espace réservé de la date 3">
            <a:extLst>
              <a:ext uri="{FF2B5EF4-FFF2-40B4-BE49-F238E27FC236}">
                <a16:creationId xmlns:a16="http://schemas.microsoft.com/office/drawing/2014/main" id="{5148440F-6DFE-FC42-9719-BB8C56CEA343}"/>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9" name="Espace réservé du numéro de diapositive 1">
            <a:extLst>
              <a:ext uri="{FF2B5EF4-FFF2-40B4-BE49-F238E27FC236}">
                <a16:creationId xmlns:a16="http://schemas.microsoft.com/office/drawing/2014/main" id="{373D73DD-63DD-EE42-B826-DCF0C27908B7}"/>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11</a:t>
            </a:fld>
            <a:endParaRPr lang="fr-FR" dirty="0">
              <a:latin typeface="Arial" panose="020B0604020202020204" pitchFamily="34" charset="0"/>
              <a:cs typeface="Arial" panose="020B0604020202020204" pitchFamily="34" charset="0"/>
            </a:endParaRPr>
          </a:p>
        </p:txBody>
      </p:sp>
      <p:sp>
        <p:nvSpPr>
          <p:cNvPr id="2" name="ZoneTexte 1">
            <a:extLst>
              <a:ext uri="{FF2B5EF4-FFF2-40B4-BE49-F238E27FC236}">
                <a16:creationId xmlns:a16="http://schemas.microsoft.com/office/drawing/2014/main" id="{B7C150CD-0805-8D43-8B8F-63A870CE7F68}"/>
              </a:ext>
            </a:extLst>
          </p:cNvPr>
          <p:cNvSpPr txBox="1"/>
          <p:nvPr/>
        </p:nvSpPr>
        <p:spPr>
          <a:xfrm rot="16200000">
            <a:off x="1491391" y="1940477"/>
            <a:ext cx="567785"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12,13</a:t>
            </a:r>
          </a:p>
        </p:txBody>
      </p:sp>
      <p:sp>
        <p:nvSpPr>
          <p:cNvPr id="10" name="ZoneTexte 9">
            <a:extLst>
              <a:ext uri="{FF2B5EF4-FFF2-40B4-BE49-F238E27FC236}">
                <a16:creationId xmlns:a16="http://schemas.microsoft.com/office/drawing/2014/main" id="{7EDF4615-AA17-C541-A872-736E5CFCE797}"/>
              </a:ext>
            </a:extLst>
          </p:cNvPr>
          <p:cNvSpPr txBox="1"/>
          <p:nvPr/>
        </p:nvSpPr>
        <p:spPr>
          <a:xfrm rot="16200000">
            <a:off x="1775876" y="1656585"/>
            <a:ext cx="583333"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13,20</a:t>
            </a:r>
          </a:p>
        </p:txBody>
      </p:sp>
      <p:sp>
        <p:nvSpPr>
          <p:cNvPr id="14" name="ZoneTexte 13">
            <a:extLst>
              <a:ext uri="{FF2B5EF4-FFF2-40B4-BE49-F238E27FC236}">
                <a16:creationId xmlns:a16="http://schemas.microsoft.com/office/drawing/2014/main" id="{FD372457-49D6-F34C-A19A-526DFCD37B9C}"/>
              </a:ext>
            </a:extLst>
          </p:cNvPr>
          <p:cNvSpPr txBox="1"/>
          <p:nvPr/>
        </p:nvSpPr>
        <p:spPr>
          <a:xfrm rot="16200000">
            <a:off x="2076480" y="1581310"/>
            <a:ext cx="566644"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13,60</a:t>
            </a:r>
          </a:p>
        </p:txBody>
      </p:sp>
      <p:sp>
        <p:nvSpPr>
          <p:cNvPr id="15" name="ZoneTexte 14">
            <a:extLst>
              <a:ext uri="{FF2B5EF4-FFF2-40B4-BE49-F238E27FC236}">
                <a16:creationId xmlns:a16="http://schemas.microsoft.com/office/drawing/2014/main" id="{AB617A7B-9CF4-6946-8E07-506EAAD751F3}"/>
              </a:ext>
            </a:extLst>
          </p:cNvPr>
          <p:cNvSpPr txBox="1"/>
          <p:nvPr/>
        </p:nvSpPr>
        <p:spPr>
          <a:xfrm rot="16200000">
            <a:off x="3062466" y="3804042"/>
            <a:ext cx="595035"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4,78</a:t>
            </a:r>
          </a:p>
        </p:txBody>
      </p:sp>
      <p:sp>
        <p:nvSpPr>
          <p:cNvPr id="16" name="ZoneTexte 15">
            <a:extLst>
              <a:ext uri="{FF2B5EF4-FFF2-40B4-BE49-F238E27FC236}">
                <a16:creationId xmlns:a16="http://schemas.microsoft.com/office/drawing/2014/main" id="{4823D1E1-1E6C-B940-BCC2-8575CC52C33C}"/>
              </a:ext>
            </a:extLst>
          </p:cNvPr>
          <p:cNvSpPr txBox="1"/>
          <p:nvPr/>
        </p:nvSpPr>
        <p:spPr>
          <a:xfrm rot="16200000">
            <a:off x="3357294" y="3712261"/>
            <a:ext cx="596638"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5,12</a:t>
            </a:r>
          </a:p>
        </p:txBody>
      </p:sp>
      <p:sp>
        <p:nvSpPr>
          <p:cNvPr id="17" name="ZoneTexte 16">
            <a:extLst>
              <a:ext uri="{FF2B5EF4-FFF2-40B4-BE49-F238E27FC236}">
                <a16:creationId xmlns:a16="http://schemas.microsoft.com/office/drawing/2014/main" id="{67246C82-BB72-CB44-BA4E-130B421DC72C}"/>
              </a:ext>
            </a:extLst>
          </p:cNvPr>
          <p:cNvSpPr txBox="1"/>
          <p:nvPr/>
        </p:nvSpPr>
        <p:spPr>
          <a:xfrm rot="16200000">
            <a:off x="3713919" y="3712261"/>
            <a:ext cx="524630"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5,25</a:t>
            </a:r>
          </a:p>
        </p:txBody>
      </p:sp>
      <p:sp>
        <p:nvSpPr>
          <p:cNvPr id="21" name="ZoneTexte 20">
            <a:extLst>
              <a:ext uri="{FF2B5EF4-FFF2-40B4-BE49-F238E27FC236}">
                <a16:creationId xmlns:a16="http://schemas.microsoft.com/office/drawing/2014/main" id="{33FDD4A2-5376-F544-B636-44540EEB7709}"/>
              </a:ext>
            </a:extLst>
          </p:cNvPr>
          <p:cNvSpPr txBox="1"/>
          <p:nvPr/>
        </p:nvSpPr>
        <p:spPr>
          <a:xfrm rot="16200000">
            <a:off x="4652031" y="3913842"/>
            <a:ext cx="595035"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4,37</a:t>
            </a:r>
          </a:p>
        </p:txBody>
      </p:sp>
      <p:sp>
        <p:nvSpPr>
          <p:cNvPr id="22" name="ZoneTexte 21">
            <a:extLst>
              <a:ext uri="{FF2B5EF4-FFF2-40B4-BE49-F238E27FC236}">
                <a16:creationId xmlns:a16="http://schemas.microsoft.com/office/drawing/2014/main" id="{459BF47E-6405-5C48-84F6-AB1DA329C018}"/>
              </a:ext>
            </a:extLst>
          </p:cNvPr>
          <p:cNvSpPr txBox="1"/>
          <p:nvPr/>
        </p:nvSpPr>
        <p:spPr>
          <a:xfrm rot="16200000">
            <a:off x="4946859" y="3889496"/>
            <a:ext cx="596638"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4,52</a:t>
            </a:r>
          </a:p>
        </p:txBody>
      </p:sp>
      <p:sp>
        <p:nvSpPr>
          <p:cNvPr id="23" name="ZoneTexte 22">
            <a:extLst>
              <a:ext uri="{FF2B5EF4-FFF2-40B4-BE49-F238E27FC236}">
                <a16:creationId xmlns:a16="http://schemas.microsoft.com/office/drawing/2014/main" id="{EBAE4A06-7161-9641-9E71-AD567B69B27B}"/>
              </a:ext>
            </a:extLst>
          </p:cNvPr>
          <p:cNvSpPr txBox="1"/>
          <p:nvPr/>
        </p:nvSpPr>
        <p:spPr>
          <a:xfrm rot="16200000">
            <a:off x="5235434" y="3856276"/>
            <a:ext cx="596638"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4,50</a:t>
            </a:r>
          </a:p>
        </p:txBody>
      </p:sp>
      <p:sp>
        <p:nvSpPr>
          <p:cNvPr id="24" name="ZoneTexte 23">
            <a:extLst>
              <a:ext uri="{FF2B5EF4-FFF2-40B4-BE49-F238E27FC236}">
                <a16:creationId xmlns:a16="http://schemas.microsoft.com/office/drawing/2014/main" id="{5EE92520-78F9-164C-87DD-C8D8AC9D254C}"/>
              </a:ext>
            </a:extLst>
          </p:cNvPr>
          <p:cNvSpPr txBox="1"/>
          <p:nvPr/>
        </p:nvSpPr>
        <p:spPr>
          <a:xfrm rot="16200000">
            <a:off x="6282587" y="4832839"/>
            <a:ext cx="595035"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0,65</a:t>
            </a:r>
          </a:p>
        </p:txBody>
      </p:sp>
      <p:sp>
        <p:nvSpPr>
          <p:cNvPr id="25" name="ZoneTexte 24">
            <a:extLst>
              <a:ext uri="{FF2B5EF4-FFF2-40B4-BE49-F238E27FC236}">
                <a16:creationId xmlns:a16="http://schemas.microsoft.com/office/drawing/2014/main" id="{0F5BB91E-151B-D449-A1A4-53E3663041CE}"/>
              </a:ext>
            </a:extLst>
          </p:cNvPr>
          <p:cNvSpPr txBox="1"/>
          <p:nvPr/>
        </p:nvSpPr>
        <p:spPr>
          <a:xfrm rot="16200000">
            <a:off x="6585297" y="4843114"/>
            <a:ext cx="596638"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0,71</a:t>
            </a:r>
          </a:p>
        </p:txBody>
      </p:sp>
      <p:sp>
        <p:nvSpPr>
          <p:cNvPr id="26" name="ZoneTexte 25">
            <a:extLst>
              <a:ext uri="{FF2B5EF4-FFF2-40B4-BE49-F238E27FC236}">
                <a16:creationId xmlns:a16="http://schemas.microsoft.com/office/drawing/2014/main" id="{59502726-6126-0941-8067-EDBC6A0783D2}"/>
              </a:ext>
            </a:extLst>
          </p:cNvPr>
          <p:cNvSpPr txBox="1"/>
          <p:nvPr/>
        </p:nvSpPr>
        <p:spPr>
          <a:xfrm rot="16200000">
            <a:off x="6821454" y="4731527"/>
            <a:ext cx="596639"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1,12</a:t>
            </a:r>
          </a:p>
        </p:txBody>
      </p:sp>
      <p:sp>
        <p:nvSpPr>
          <p:cNvPr id="27" name="ZoneTexte 26">
            <a:extLst>
              <a:ext uri="{FF2B5EF4-FFF2-40B4-BE49-F238E27FC236}">
                <a16:creationId xmlns:a16="http://schemas.microsoft.com/office/drawing/2014/main" id="{90A52AA4-1820-2046-93E2-7A3D5C20D7F9}"/>
              </a:ext>
            </a:extLst>
          </p:cNvPr>
          <p:cNvSpPr txBox="1"/>
          <p:nvPr/>
        </p:nvSpPr>
        <p:spPr>
          <a:xfrm rot="16200000">
            <a:off x="7946528" y="4818654"/>
            <a:ext cx="505169"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1,09</a:t>
            </a:r>
          </a:p>
        </p:txBody>
      </p:sp>
      <p:sp>
        <p:nvSpPr>
          <p:cNvPr id="28" name="ZoneTexte 27">
            <a:extLst>
              <a:ext uri="{FF2B5EF4-FFF2-40B4-BE49-F238E27FC236}">
                <a16:creationId xmlns:a16="http://schemas.microsoft.com/office/drawing/2014/main" id="{AFA09B51-3948-0F46-B831-F0E2D5D419FE}"/>
              </a:ext>
            </a:extLst>
          </p:cNvPr>
          <p:cNvSpPr txBox="1"/>
          <p:nvPr/>
        </p:nvSpPr>
        <p:spPr>
          <a:xfrm rot="16200000">
            <a:off x="8214452" y="4685793"/>
            <a:ext cx="505169"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1,42</a:t>
            </a:r>
          </a:p>
        </p:txBody>
      </p:sp>
      <p:sp>
        <p:nvSpPr>
          <p:cNvPr id="29" name="ZoneTexte 28">
            <a:extLst>
              <a:ext uri="{FF2B5EF4-FFF2-40B4-BE49-F238E27FC236}">
                <a16:creationId xmlns:a16="http://schemas.microsoft.com/office/drawing/2014/main" id="{05DAD341-3C48-B943-94A1-AFA7970C63DB}"/>
              </a:ext>
            </a:extLst>
          </p:cNvPr>
          <p:cNvSpPr txBox="1"/>
          <p:nvPr/>
        </p:nvSpPr>
        <p:spPr>
          <a:xfrm rot="16200000">
            <a:off x="8521386" y="4731526"/>
            <a:ext cx="505169"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1,35</a:t>
            </a:r>
          </a:p>
        </p:txBody>
      </p:sp>
    </p:spTree>
    <p:extLst>
      <p:ext uri="{BB962C8B-B14F-4D97-AF65-F5344CB8AC3E}">
        <p14:creationId xmlns:p14="http://schemas.microsoft.com/office/powerpoint/2010/main" val="1099860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BA59144C-AF11-264E-AB04-F4E573430C74}"/>
              </a:ext>
            </a:extLst>
          </p:cNvPr>
          <p:cNvSpPr txBox="1"/>
          <p:nvPr/>
        </p:nvSpPr>
        <p:spPr>
          <a:xfrm>
            <a:off x="776536" y="2034456"/>
            <a:ext cx="8383509" cy="584775"/>
          </a:xfrm>
          <a:prstGeom prst="rect">
            <a:avLst/>
          </a:prstGeom>
          <a:noFill/>
        </p:spPr>
        <p:txBody>
          <a:bodyPr wrap="square" rtlCol="0">
            <a:spAutoFit/>
          </a:bodyPr>
          <a:lstStyle/>
          <a:p>
            <a:pPr defTabSz="457211">
              <a:defRPr/>
            </a:pPr>
            <a:endParaRPr lang="fr-FR" sz="1600" dirty="0">
              <a:solidFill>
                <a:prstClr val="black"/>
              </a:solidFill>
              <a:latin typeface="Calibri"/>
            </a:endParaRPr>
          </a:p>
          <a:p>
            <a:pPr defTabSz="457211">
              <a:defRPr/>
            </a:pPr>
            <a:endParaRPr lang="fr-FR" sz="1600" dirty="0">
              <a:solidFill>
                <a:prstClr val="black"/>
              </a:solidFill>
              <a:latin typeface="Calibri"/>
            </a:endParaRPr>
          </a:p>
        </p:txBody>
      </p:sp>
      <p:sp>
        <p:nvSpPr>
          <p:cNvPr id="9" name="ZoneTexte 8">
            <a:extLst>
              <a:ext uri="{FF2B5EF4-FFF2-40B4-BE49-F238E27FC236}">
                <a16:creationId xmlns:a16="http://schemas.microsoft.com/office/drawing/2014/main" id="{3304DDE8-643A-084C-A864-E83BCE516891}"/>
              </a:ext>
            </a:extLst>
          </p:cNvPr>
          <p:cNvSpPr txBox="1"/>
          <p:nvPr/>
        </p:nvSpPr>
        <p:spPr>
          <a:xfrm>
            <a:off x="479225" y="1021331"/>
            <a:ext cx="8978129" cy="369460"/>
          </a:xfrm>
          <a:prstGeom prst="rect">
            <a:avLst/>
          </a:prstGeom>
          <a:noFill/>
        </p:spPr>
        <p:txBody>
          <a:bodyPr wrap="square" rtlCol="0">
            <a:spAutoFit/>
          </a:bodyPr>
          <a:lstStyle/>
          <a:p>
            <a:pPr algn="ctr" defTabSz="457211">
              <a:defRPr/>
            </a:pPr>
            <a:r>
              <a:rPr lang="fr-FR" sz="1801" b="1" cap="small" dirty="0">
                <a:solidFill>
                  <a:srgbClr val="000000"/>
                </a:solidFill>
                <a:latin typeface="Arial" panose="020B0604020202020204" pitchFamily="34" charset="0"/>
                <a:cs typeface="Arial" panose="020B0604020202020204" pitchFamily="34" charset="0"/>
              </a:rPr>
              <a:t>Évolution des dotations (en €)</a:t>
            </a:r>
            <a:r>
              <a:rPr lang="fr-FR" sz="1801" b="1" dirty="0">
                <a:solidFill>
                  <a:srgbClr val="000000"/>
                </a:solidFill>
                <a:latin typeface="Arial" panose="020B0604020202020204" pitchFamily="34" charset="0"/>
                <a:cs typeface="Arial" panose="020B0604020202020204" pitchFamily="34" charset="0"/>
              </a:rPr>
              <a:t> </a:t>
            </a:r>
            <a:endParaRPr lang="fr-FR" sz="1801" cap="small" dirty="0">
              <a:solidFill>
                <a:srgbClr val="000000"/>
              </a:solidFill>
              <a:latin typeface="Arial" panose="020B0604020202020204" pitchFamily="34" charset="0"/>
              <a:cs typeface="Arial" panose="020B0604020202020204" pitchFamily="34" charset="0"/>
            </a:endParaRPr>
          </a:p>
        </p:txBody>
      </p:sp>
      <p:graphicFrame>
        <p:nvGraphicFramePr>
          <p:cNvPr id="10" name="Tableau 9">
            <a:extLst>
              <a:ext uri="{FF2B5EF4-FFF2-40B4-BE49-F238E27FC236}">
                <a16:creationId xmlns:a16="http://schemas.microsoft.com/office/drawing/2014/main" id="{57AB9B35-28BA-5F43-90CB-7DF56C7C2F35}"/>
              </a:ext>
            </a:extLst>
          </p:cNvPr>
          <p:cNvGraphicFramePr>
            <a:graphicFrameLocks noGrp="1"/>
          </p:cNvGraphicFramePr>
          <p:nvPr>
            <p:extLst>
              <p:ext uri="{D42A27DB-BD31-4B8C-83A1-F6EECF244321}">
                <p14:modId xmlns:p14="http://schemas.microsoft.com/office/powerpoint/2010/main" val="2816607393"/>
              </p:ext>
            </p:extLst>
          </p:nvPr>
        </p:nvGraphicFramePr>
        <p:xfrm>
          <a:off x="921474" y="1538716"/>
          <a:ext cx="8136073" cy="2593077"/>
        </p:xfrm>
        <a:graphic>
          <a:graphicData uri="http://schemas.openxmlformats.org/drawingml/2006/table">
            <a:tbl>
              <a:tblPr firstRow="1" bandRow="1">
                <a:tableStyleId>{2D5ABB26-0587-4C30-8999-92F81FD0307C}</a:tableStyleId>
              </a:tblPr>
              <a:tblGrid>
                <a:gridCol w="4251678">
                  <a:extLst>
                    <a:ext uri="{9D8B030D-6E8A-4147-A177-3AD203B41FA5}">
                      <a16:colId xmlns:a16="http://schemas.microsoft.com/office/drawing/2014/main" val="20000"/>
                    </a:ext>
                  </a:extLst>
                </a:gridCol>
                <a:gridCol w="1322347">
                  <a:extLst>
                    <a:ext uri="{9D8B030D-6E8A-4147-A177-3AD203B41FA5}">
                      <a16:colId xmlns:a16="http://schemas.microsoft.com/office/drawing/2014/main" val="20003"/>
                    </a:ext>
                  </a:extLst>
                </a:gridCol>
                <a:gridCol w="1239701">
                  <a:extLst>
                    <a:ext uri="{9D8B030D-6E8A-4147-A177-3AD203B41FA5}">
                      <a16:colId xmlns:a16="http://schemas.microsoft.com/office/drawing/2014/main" val="20004"/>
                    </a:ext>
                  </a:extLst>
                </a:gridCol>
                <a:gridCol w="1322347">
                  <a:extLst>
                    <a:ext uri="{9D8B030D-6E8A-4147-A177-3AD203B41FA5}">
                      <a16:colId xmlns:a16="http://schemas.microsoft.com/office/drawing/2014/main" val="1986040375"/>
                    </a:ext>
                  </a:extLst>
                </a:gridCol>
              </a:tblGrid>
              <a:tr h="455086">
                <a:tc>
                  <a:txBody>
                    <a:bodyPr/>
                    <a:lstStyle/>
                    <a:p>
                      <a:endParaRPr lang="fr-FR" sz="1600" dirty="0">
                        <a:solidFill>
                          <a:schemeClr val="tx1"/>
                        </a:solidFill>
                        <a:latin typeface="Arial" panose="020B0604020202020204" pitchFamily="34" charset="0"/>
                        <a:cs typeface="Arial" panose="020B0604020202020204" pitchFamily="34" charset="0"/>
                      </a:endParaRPr>
                    </a:p>
                  </a:txBody>
                  <a:tcPr marT="45721" marB="45721" anchor="ctr">
                    <a:lnB w="12700" cap="flat" cmpd="sng" algn="ctr">
                      <a:solidFill>
                        <a:prstClr val="black"/>
                      </a:solidFill>
                      <a:prstDash val="solid"/>
                      <a:round/>
                      <a:headEnd type="none" w="med" len="med"/>
                      <a:tailEnd type="none" w="med" len="med"/>
                    </a:lnB>
                  </a:tcPr>
                </a:tc>
                <a:tc>
                  <a:txBody>
                    <a:bodyPr/>
                    <a:lstStyle/>
                    <a:p>
                      <a:pPr algn="r"/>
                      <a:r>
                        <a:rPr lang="fr-FR" sz="1600" b="1" dirty="0">
                          <a:solidFill>
                            <a:schemeClr val="tx1"/>
                          </a:solidFill>
                          <a:latin typeface="Arial" panose="020B0604020202020204" pitchFamily="34" charset="0"/>
                          <a:cs typeface="Arial" panose="020B0604020202020204" pitchFamily="34" charset="0"/>
                        </a:rPr>
                        <a:t>2022</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b="1" dirty="0">
                          <a:solidFill>
                            <a:schemeClr val="tx1"/>
                          </a:solidFill>
                          <a:latin typeface="Arial" panose="020B0604020202020204" pitchFamily="34" charset="0"/>
                          <a:cs typeface="Arial" panose="020B0604020202020204" pitchFamily="34" charset="0"/>
                        </a:rPr>
                        <a:t>2023</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b="1" dirty="0">
                          <a:solidFill>
                            <a:schemeClr val="tx1"/>
                          </a:solidFill>
                          <a:latin typeface="Arial" panose="020B0604020202020204" pitchFamily="34" charset="0"/>
                          <a:cs typeface="Arial" panose="020B0604020202020204" pitchFamily="34" charset="0"/>
                        </a:rPr>
                        <a:t>2024</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0"/>
                  </a:ext>
                </a:extLst>
              </a:tr>
              <a:tr h="439111">
                <a:tc>
                  <a:txBody>
                    <a:bodyPr/>
                    <a:lstStyle/>
                    <a:p>
                      <a:pPr algn="l"/>
                      <a:r>
                        <a:rPr lang="fr-FR" sz="1600" b="1" dirty="0">
                          <a:solidFill>
                            <a:schemeClr val="tx1"/>
                          </a:solidFill>
                          <a:latin typeface="Arial" panose="020B0604020202020204" pitchFamily="34" charset="0"/>
                          <a:cs typeface="Arial" panose="020B0604020202020204" pitchFamily="34" charset="0"/>
                        </a:rPr>
                        <a:t>Dotation</a:t>
                      </a:r>
                      <a:r>
                        <a:rPr lang="fr-FR" sz="1600" b="1" baseline="0" dirty="0">
                          <a:solidFill>
                            <a:schemeClr val="tx1"/>
                          </a:solidFill>
                          <a:latin typeface="Arial" panose="020B0604020202020204" pitchFamily="34" charset="0"/>
                          <a:cs typeface="Arial" panose="020B0604020202020204" pitchFamily="34" charset="0"/>
                        </a:rPr>
                        <a:t> </a:t>
                      </a:r>
                      <a:r>
                        <a:rPr lang="fr-FR" sz="1600" b="1" dirty="0">
                          <a:solidFill>
                            <a:schemeClr val="tx1"/>
                          </a:solidFill>
                          <a:latin typeface="Arial" panose="020B0604020202020204" pitchFamily="34" charset="0"/>
                          <a:cs typeface="Arial" panose="020B0604020202020204" pitchFamily="34" charset="0"/>
                        </a:rPr>
                        <a:t>Générale</a:t>
                      </a:r>
                      <a:r>
                        <a:rPr lang="fr-FR" sz="1600" b="1" baseline="0" dirty="0">
                          <a:solidFill>
                            <a:schemeClr val="tx1"/>
                          </a:solidFill>
                          <a:latin typeface="Arial" panose="020B0604020202020204" pitchFamily="34" charset="0"/>
                          <a:cs typeface="Arial" panose="020B0604020202020204" pitchFamily="34" charset="0"/>
                        </a:rPr>
                        <a:t> Forfaitaire (DGF)</a:t>
                      </a:r>
                      <a:endParaRPr lang="fr-FR" sz="1600" b="1" dirty="0">
                        <a:solidFill>
                          <a:schemeClr val="tx1"/>
                        </a:solidFill>
                        <a:latin typeface="Arial" panose="020B0604020202020204" pitchFamily="34" charset="0"/>
                        <a:cs typeface="Arial" panose="020B0604020202020204" pitchFamily="34" charset="0"/>
                      </a:endParaRP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panose="020B0604020202020204" pitchFamily="34" charset="0"/>
                          <a:cs typeface="Arial" panose="020B0604020202020204" pitchFamily="34" charset="0"/>
                        </a:rPr>
                        <a:t>433 813</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panose="020B0604020202020204" pitchFamily="34" charset="0"/>
                          <a:cs typeface="Arial" panose="020B0604020202020204" pitchFamily="34" charset="0"/>
                        </a:rPr>
                        <a:t>463 823</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panose="020B0604020202020204" pitchFamily="34" charset="0"/>
                          <a:cs typeface="Arial" panose="020B0604020202020204" pitchFamily="34" charset="0"/>
                        </a:rPr>
                        <a:t>484 725</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1"/>
                  </a:ext>
                </a:extLst>
              </a:tr>
              <a:tr h="432048">
                <a:tc>
                  <a:txBody>
                    <a:bodyPr/>
                    <a:lstStyle/>
                    <a:p>
                      <a:pPr algn="l"/>
                      <a:r>
                        <a:rPr lang="fr-FR" sz="1600" b="1" dirty="0">
                          <a:solidFill>
                            <a:schemeClr val="tx1"/>
                          </a:solidFill>
                          <a:latin typeface="Arial" panose="020B0604020202020204" pitchFamily="34" charset="0"/>
                          <a:cs typeface="Arial" panose="020B0604020202020204" pitchFamily="34" charset="0"/>
                        </a:rPr>
                        <a:t>Dotation</a:t>
                      </a:r>
                      <a:r>
                        <a:rPr lang="fr-FR" sz="1600" b="1" baseline="0" dirty="0">
                          <a:solidFill>
                            <a:schemeClr val="tx1"/>
                          </a:solidFill>
                          <a:latin typeface="Arial" panose="020B0604020202020204" pitchFamily="34" charset="0"/>
                          <a:cs typeface="Arial" panose="020B0604020202020204" pitchFamily="34" charset="0"/>
                        </a:rPr>
                        <a:t> Solidarité Rurale (DSR)</a:t>
                      </a:r>
                      <a:endParaRPr lang="fr-FR" sz="1600" b="1" dirty="0">
                        <a:solidFill>
                          <a:schemeClr val="tx1"/>
                        </a:solidFill>
                        <a:latin typeface="Arial" panose="020B0604020202020204" pitchFamily="34" charset="0"/>
                        <a:cs typeface="Arial" panose="020B0604020202020204" pitchFamily="34" charset="0"/>
                      </a:endParaRP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panose="020B0604020202020204" pitchFamily="34" charset="0"/>
                          <a:cs typeface="Arial" panose="020B0604020202020204" pitchFamily="34" charset="0"/>
                        </a:rPr>
                        <a:t>126 300</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panose="020B0604020202020204" pitchFamily="34" charset="0"/>
                          <a:cs typeface="Arial" panose="020B0604020202020204" pitchFamily="34" charset="0"/>
                        </a:rPr>
                        <a:t>151 560</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latin typeface="Arial" panose="020B0604020202020204" pitchFamily="34" charset="0"/>
                          <a:cs typeface="Arial" panose="020B0604020202020204" pitchFamily="34" charset="0"/>
                        </a:rPr>
                        <a:t>–</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2"/>
                  </a:ext>
                </a:extLst>
              </a:tr>
              <a:tr h="432048">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fr-FR" sz="1600" b="1" dirty="0">
                          <a:solidFill>
                            <a:schemeClr val="tx1"/>
                          </a:solidFill>
                          <a:latin typeface="Arial" panose="020B0604020202020204" pitchFamily="34" charset="0"/>
                          <a:cs typeface="Arial" panose="020B0604020202020204" pitchFamily="34" charset="0"/>
                        </a:rPr>
                        <a:t>Dotation Solidarité Urbaine (DSU)</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latin typeface="Arial" panose="020B0604020202020204" pitchFamily="34" charset="0"/>
                          <a:cs typeface="Arial" panose="020B0604020202020204" pitchFamily="34" charset="0"/>
                        </a:rPr>
                        <a:t>–</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latin typeface="Arial" panose="020B0604020202020204" pitchFamily="34" charset="0"/>
                          <a:cs typeface="Arial" panose="020B0604020202020204" pitchFamily="34" charset="0"/>
                        </a:rPr>
                        <a:t>–</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spcBef>
                          <a:spcPts val="0"/>
                        </a:spcBef>
                        <a:spcAft>
                          <a:spcPts val="0"/>
                        </a:spcAft>
                      </a:pPr>
                      <a:r>
                        <a:rPr lang="fr-FR" sz="1600" dirty="0">
                          <a:solidFill>
                            <a:schemeClr val="tx1"/>
                          </a:solidFill>
                          <a:latin typeface="Arial" panose="020B0604020202020204" pitchFamily="34" charset="0"/>
                          <a:cs typeface="Arial" panose="020B0604020202020204" pitchFamily="34" charset="0"/>
                        </a:rPr>
                        <a:t>582 865</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615928313"/>
                  </a:ext>
                </a:extLst>
              </a:tr>
              <a:tr h="432048">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fr-FR" sz="1600" b="1" dirty="0">
                          <a:solidFill>
                            <a:schemeClr val="tx1"/>
                          </a:solidFill>
                          <a:latin typeface="Arial" panose="020B0604020202020204" pitchFamily="34" charset="0"/>
                          <a:cs typeface="Arial" panose="020B0604020202020204" pitchFamily="34" charset="0"/>
                        </a:rPr>
                        <a:t>Dotation Nationale de Péréquation (DNP)</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spcBef>
                          <a:spcPts val="0"/>
                        </a:spcBef>
                        <a:spcAft>
                          <a:spcPts val="0"/>
                        </a:spcAft>
                      </a:pPr>
                      <a:r>
                        <a:rPr lang="fr-FR" sz="1600" dirty="0">
                          <a:solidFill>
                            <a:schemeClr val="tx1"/>
                          </a:solidFill>
                          <a:latin typeface="Arial" panose="020B0604020202020204" pitchFamily="34" charset="0"/>
                          <a:cs typeface="Arial" panose="020B0604020202020204" pitchFamily="34" charset="0"/>
                        </a:rPr>
                        <a:t>87 045</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spcBef>
                          <a:spcPts val="0"/>
                        </a:spcBef>
                        <a:spcAft>
                          <a:spcPts val="0"/>
                        </a:spcAft>
                      </a:pPr>
                      <a:r>
                        <a:rPr lang="fr-FR" sz="1600" dirty="0">
                          <a:solidFill>
                            <a:schemeClr val="tx1"/>
                          </a:solidFill>
                          <a:latin typeface="Arial" panose="020B0604020202020204" pitchFamily="34" charset="0"/>
                          <a:cs typeface="Arial" panose="020B0604020202020204" pitchFamily="34" charset="0"/>
                        </a:rPr>
                        <a:t>97 220</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spcBef>
                          <a:spcPts val="0"/>
                        </a:spcBef>
                        <a:spcAft>
                          <a:spcPts val="0"/>
                        </a:spcAft>
                      </a:pPr>
                      <a:r>
                        <a:rPr lang="fr-FR" sz="1600" dirty="0">
                          <a:solidFill>
                            <a:schemeClr val="tx1"/>
                          </a:solidFill>
                          <a:latin typeface="Arial" panose="020B0604020202020204" pitchFamily="34" charset="0"/>
                          <a:cs typeface="Arial" panose="020B0604020202020204" pitchFamily="34" charset="0"/>
                        </a:rPr>
                        <a:t>48 610</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4"/>
                  </a:ext>
                </a:extLst>
              </a:tr>
              <a:tr h="402736">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fr-FR" sz="1600" b="1" dirty="0">
                          <a:solidFill>
                            <a:schemeClr val="tx1"/>
                          </a:solidFill>
                          <a:latin typeface="Arial" panose="020B0604020202020204" pitchFamily="34" charset="0"/>
                          <a:cs typeface="Arial" panose="020B0604020202020204" pitchFamily="34" charset="0"/>
                        </a:rPr>
                        <a:t>Total annuel</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spcBef>
                          <a:spcPts val="0"/>
                        </a:spcBef>
                        <a:spcAft>
                          <a:spcPts val="0"/>
                        </a:spcAft>
                      </a:pPr>
                      <a:r>
                        <a:rPr lang="fr-FR" sz="1600" dirty="0">
                          <a:solidFill>
                            <a:schemeClr val="tx1"/>
                          </a:solidFill>
                          <a:latin typeface="Arial" panose="020B0604020202020204" pitchFamily="34" charset="0"/>
                          <a:cs typeface="Arial" panose="020B0604020202020204" pitchFamily="34" charset="0"/>
                        </a:rPr>
                        <a:t>647 158</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spcBef>
                          <a:spcPts val="0"/>
                        </a:spcBef>
                        <a:spcAft>
                          <a:spcPts val="0"/>
                        </a:spcAft>
                      </a:pPr>
                      <a:r>
                        <a:rPr lang="fr-FR" sz="1600" dirty="0">
                          <a:solidFill>
                            <a:schemeClr val="tx1"/>
                          </a:solidFill>
                          <a:latin typeface="Arial" panose="020B0604020202020204" pitchFamily="34" charset="0"/>
                          <a:cs typeface="Arial" panose="020B0604020202020204" pitchFamily="34" charset="0"/>
                        </a:rPr>
                        <a:t>712 603</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spcBef>
                          <a:spcPts val="0"/>
                        </a:spcBef>
                        <a:spcAft>
                          <a:spcPts val="0"/>
                        </a:spcAft>
                      </a:pPr>
                      <a:r>
                        <a:rPr lang="fr-FR" sz="1600" dirty="0">
                          <a:solidFill>
                            <a:schemeClr val="tx1"/>
                          </a:solidFill>
                          <a:latin typeface="Arial" panose="020B0604020202020204" pitchFamily="34" charset="0"/>
                          <a:cs typeface="Arial" panose="020B0604020202020204" pitchFamily="34" charset="0"/>
                        </a:rPr>
                        <a:t>1 116 200</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567275288"/>
                  </a:ext>
                </a:extLst>
              </a:tr>
            </a:tbl>
          </a:graphicData>
        </a:graphic>
      </p:graphicFrame>
      <p:sp>
        <p:nvSpPr>
          <p:cNvPr id="11" name="ZoneTexte 10">
            <a:extLst>
              <a:ext uri="{FF2B5EF4-FFF2-40B4-BE49-F238E27FC236}">
                <a16:creationId xmlns:a16="http://schemas.microsoft.com/office/drawing/2014/main" id="{0C1D8BA5-2078-0F4A-B244-4148F0AF8103}"/>
              </a:ext>
            </a:extLst>
          </p:cNvPr>
          <p:cNvSpPr txBox="1"/>
          <p:nvPr/>
        </p:nvSpPr>
        <p:spPr>
          <a:xfrm>
            <a:off x="704849" y="4279718"/>
            <a:ext cx="8569325" cy="1877437"/>
          </a:xfrm>
          <a:prstGeom prst="rect">
            <a:avLst/>
          </a:prstGeom>
          <a:noFill/>
        </p:spPr>
        <p:txBody>
          <a:bodyPr wrap="square" rtlCol="0">
            <a:spAutoFit/>
          </a:bodyPr>
          <a:lstStyle/>
          <a:p>
            <a:pPr marL="285750" indent="-285750" algn="just">
              <a:buFont typeface="Wingdings" pitchFamily="2" charset="2"/>
              <a:buChar char="Ø"/>
            </a:pPr>
            <a:r>
              <a:rPr lang="fr-FR" sz="1600" b="1" dirty="0">
                <a:solidFill>
                  <a:prstClr val="black"/>
                </a:solidFill>
                <a:latin typeface="Arial" panose="020B0604020202020204" pitchFamily="34" charset="0"/>
                <a:cs typeface="Arial" panose="020B0604020202020204" pitchFamily="34" charset="0"/>
              </a:rPr>
              <a:t>Dotation Générale Forfaitaire (DGF) </a:t>
            </a:r>
            <a:r>
              <a:rPr lang="fr-FR" sz="1600" dirty="0">
                <a:latin typeface="Arial" panose="020B0604020202020204" pitchFamily="34" charset="0"/>
                <a:cs typeface="Arial" panose="020B0604020202020204" pitchFamily="34" charset="0"/>
              </a:rPr>
              <a:t>– Bien qu’exempte de tout prélèvement au titre de la Contribution au Redressement des Finances Publiques, la DGF subit chaque année une diminution, appelée écrêtement, destinée à alimenter la Dotation de Solidarité Rurale (DSR) et la Dotation de Solidarité Urbaine (DSU). En 2024, cet écrêtement a réduit la dotation de la Commune de 4 842 €, tandis que la part dynamique liée à l’évolution de la population a permis une augmentation de 25 744 €. Il est à noter qu’en 2022, la dotation avait été diminuée de 37 286 € par écrêtement, contre aucune réduction en 2023.</a:t>
            </a:r>
            <a:endParaRPr lang="fr-FR" sz="1801" dirty="0">
              <a:solidFill>
                <a:prstClr val="black"/>
              </a:solidFill>
              <a:latin typeface="Arial" panose="020B0604020202020204" pitchFamily="34" charset="0"/>
              <a:cs typeface="Arial" panose="020B0604020202020204" pitchFamily="34" charset="0"/>
            </a:endParaRPr>
          </a:p>
        </p:txBody>
      </p:sp>
      <p:sp>
        <p:nvSpPr>
          <p:cNvPr id="13" name="Espace réservé de la date 3">
            <a:extLst>
              <a:ext uri="{FF2B5EF4-FFF2-40B4-BE49-F238E27FC236}">
                <a16:creationId xmlns:a16="http://schemas.microsoft.com/office/drawing/2014/main" id="{3F7637AE-11F0-7A4B-9B3F-0D7F48D76782}"/>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14" name="Espace réservé du numéro de diapositive 1">
            <a:extLst>
              <a:ext uri="{FF2B5EF4-FFF2-40B4-BE49-F238E27FC236}">
                <a16:creationId xmlns:a16="http://schemas.microsoft.com/office/drawing/2014/main" id="{9AEEE04F-1F5E-904A-A387-45B4AF3EAAC7}"/>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12</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5745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7AC833-39F2-DCCF-729A-B897546DE73E}"/>
            </a:ext>
          </a:extLst>
        </p:cNvPr>
        <p:cNvGrpSpPr/>
        <p:nvPr/>
      </p:nvGrpSpPr>
      <p:grpSpPr>
        <a:xfrm>
          <a:off x="0" y="0"/>
          <a:ext cx="0" cy="0"/>
          <a:chOff x="0" y="0"/>
          <a:chExt cx="0" cy="0"/>
        </a:xfrm>
      </p:grpSpPr>
      <p:sp>
        <p:nvSpPr>
          <p:cNvPr id="8" name="ZoneTexte 7">
            <a:extLst>
              <a:ext uri="{FF2B5EF4-FFF2-40B4-BE49-F238E27FC236}">
                <a16:creationId xmlns:a16="http://schemas.microsoft.com/office/drawing/2014/main" id="{2C1938D4-78CA-302A-CD4E-F36EFBB2C937}"/>
              </a:ext>
            </a:extLst>
          </p:cNvPr>
          <p:cNvSpPr txBox="1"/>
          <p:nvPr/>
        </p:nvSpPr>
        <p:spPr>
          <a:xfrm>
            <a:off x="761246" y="1774073"/>
            <a:ext cx="8383509" cy="584775"/>
          </a:xfrm>
          <a:prstGeom prst="rect">
            <a:avLst/>
          </a:prstGeom>
          <a:noFill/>
        </p:spPr>
        <p:txBody>
          <a:bodyPr wrap="square" rtlCol="0">
            <a:spAutoFit/>
          </a:bodyPr>
          <a:lstStyle/>
          <a:p>
            <a:pPr defTabSz="457211">
              <a:defRPr/>
            </a:pPr>
            <a:endParaRPr lang="fr-FR" sz="1600" dirty="0">
              <a:solidFill>
                <a:prstClr val="black"/>
              </a:solidFill>
              <a:latin typeface="Calibri"/>
            </a:endParaRPr>
          </a:p>
          <a:p>
            <a:pPr defTabSz="457211">
              <a:defRPr/>
            </a:pPr>
            <a:endParaRPr lang="fr-FR" sz="1600" dirty="0">
              <a:solidFill>
                <a:prstClr val="black"/>
              </a:solidFill>
              <a:latin typeface="Calibri"/>
            </a:endParaRPr>
          </a:p>
        </p:txBody>
      </p:sp>
      <p:sp>
        <p:nvSpPr>
          <p:cNvPr id="11" name="ZoneTexte 10">
            <a:extLst>
              <a:ext uri="{FF2B5EF4-FFF2-40B4-BE49-F238E27FC236}">
                <a16:creationId xmlns:a16="http://schemas.microsoft.com/office/drawing/2014/main" id="{B8EF32F1-4DFB-5A79-2DAB-D5E97708153E}"/>
              </a:ext>
            </a:extLst>
          </p:cNvPr>
          <p:cNvSpPr txBox="1"/>
          <p:nvPr/>
        </p:nvSpPr>
        <p:spPr>
          <a:xfrm>
            <a:off x="704850" y="1455418"/>
            <a:ext cx="8569325" cy="4739887"/>
          </a:xfrm>
          <a:prstGeom prst="rect">
            <a:avLst/>
          </a:prstGeom>
          <a:noFill/>
        </p:spPr>
        <p:txBody>
          <a:bodyPr wrap="square" rtlCol="0">
            <a:spAutoFit/>
          </a:bodyPr>
          <a:lstStyle/>
          <a:p>
            <a:pPr algn="ctr"/>
            <a:r>
              <a:rPr lang="fr-FR" sz="1800" b="1" cap="small" dirty="0">
                <a:solidFill>
                  <a:srgbClr val="000000"/>
                </a:solidFill>
                <a:latin typeface="Arial" panose="020B0604020202020204" pitchFamily="34" charset="0"/>
                <a:cs typeface="Arial" panose="020B0604020202020204" pitchFamily="34" charset="0"/>
              </a:rPr>
              <a:t>Évolution des dotations (en €)</a:t>
            </a:r>
            <a:r>
              <a:rPr lang="fr-FR" sz="1800" b="1" dirty="0">
                <a:solidFill>
                  <a:srgbClr val="000000"/>
                </a:solidFill>
                <a:latin typeface="Arial" panose="020B0604020202020204" pitchFamily="34" charset="0"/>
                <a:cs typeface="Arial" panose="020B0604020202020204" pitchFamily="34" charset="0"/>
              </a:rPr>
              <a:t> </a:t>
            </a:r>
            <a:endParaRPr lang="fr-FR" sz="1800" cap="small" dirty="0">
              <a:solidFill>
                <a:srgbClr val="000000"/>
              </a:solidFill>
              <a:latin typeface="Arial" panose="020B0604020202020204" pitchFamily="34" charset="0"/>
              <a:cs typeface="Arial" panose="020B0604020202020204" pitchFamily="34" charset="0"/>
            </a:endParaRPr>
          </a:p>
          <a:p>
            <a:pPr marL="285750" indent="-285750" algn="just">
              <a:buFont typeface="Wingdings" pitchFamily="2" charset="2"/>
              <a:buChar char="Ø"/>
            </a:pPr>
            <a:endParaRPr lang="fr-FR" sz="1600" b="1" dirty="0">
              <a:solidFill>
                <a:prstClr val="black"/>
              </a:solidFill>
              <a:latin typeface="Arial" panose="020B0604020202020204" pitchFamily="34" charset="0"/>
              <a:cs typeface="Arial" panose="020B0604020202020204" pitchFamily="34" charset="0"/>
            </a:endParaRPr>
          </a:p>
          <a:p>
            <a:pPr marL="285750" indent="-285750" algn="just">
              <a:buFont typeface="Wingdings" pitchFamily="2" charset="2"/>
              <a:buChar char="Ø"/>
            </a:pPr>
            <a:r>
              <a:rPr lang="fr-FR" sz="1600" b="1" dirty="0">
                <a:solidFill>
                  <a:prstClr val="black"/>
                </a:solidFill>
                <a:latin typeface="Arial" panose="020B0604020202020204" pitchFamily="34" charset="0"/>
                <a:cs typeface="Arial" panose="020B0604020202020204" pitchFamily="34" charset="0"/>
              </a:rPr>
              <a:t>Dotation de Solidarité </a:t>
            </a:r>
            <a:r>
              <a:rPr lang="fr-FR" sz="1600" b="1" dirty="0">
                <a:latin typeface="Arial" panose="020B0604020202020204" pitchFamily="34" charset="0"/>
                <a:cs typeface="Arial" panose="020B0604020202020204" pitchFamily="34" charset="0"/>
              </a:rPr>
              <a:t>Rurale</a:t>
            </a:r>
            <a:r>
              <a:rPr lang="fr-FR" sz="1600" b="1" dirty="0">
                <a:solidFill>
                  <a:prstClr val="black"/>
                </a:solidFill>
                <a:latin typeface="Arial" panose="020B0604020202020204" pitchFamily="34" charset="0"/>
                <a:cs typeface="Arial" panose="020B0604020202020204" pitchFamily="34" charset="0"/>
              </a:rPr>
              <a:t> (DSR) et la Dotation de Solidarité Urbaine (DSU) </a:t>
            </a:r>
            <a:r>
              <a:rPr lang="fr-FR" sz="1600" dirty="0">
                <a:latin typeface="Arial" panose="020B0604020202020204" pitchFamily="34" charset="0"/>
                <a:cs typeface="Arial" panose="020B0604020202020204" pitchFamily="34" charset="0"/>
              </a:rPr>
              <a:t>–</a:t>
            </a:r>
            <a:r>
              <a:rPr lang="fr-FR" sz="1600" dirty="0">
                <a:solidFill>
                  <a:prstClr val="black"/>
                </a:solidFill>
                <a:latin typeface="Arial" panose="020B0604020202020204" pitchFamily="34" charset="0"/>
                <a:cs typeface="Arial" panose="020B0604020202020204" pitchFamily="34" charset="0"/>
              </a:rPr>
              <a:t> </a:t>
            </a:r>
            <a:r>
              <a:rPr lang="fr-FR" sz="1600" dirty="0">
                <a:latin typeface="Arial" panose="020B0604020202020204" pitchFamily="34" charset="0"/>
                <a:cs typeface="Arial" panose="020B0604020202020204" pitchFamily="34" charset="0"/>
              </a:rPr>
              <a:t>La commune, qui percevait 151 560 € au titre de la DSR en 2023, n’y est plus éligible. Depuis 2024, elle bénéficie de la DSU pour un montant de 582 865 €. Tandis que la DSR vise à soutenir les communes rurales à faibles ressources, la DSU s’adresse aux communes urbaines confrontées à des difficultés sociales importantes. La commune occupe désormais le 328ᵉ rang parmi celles de plus de 10 000 habitants.</a:t>
            </a:r>
          </a:p>
          <a:p>
            <a:pPr marL="285750" indent="-285750" algn="just">
              <a:spcBef>
                <a:spcPts val="1200"/>
              </a:spcBef>
              <a:buFont typeface="Wingdings" pitchFamily="2" charset="2"/>
              <a:buChar char="Ø"/>
            </a:pPr>
            <a:r>
              <a:rPr lang="fr-FR" sz="1600" b="1" dirty="0">
                <a:solidFill>
                  <a:prstClr val="black"/>
                </a:solidFill>
                <a:latin typeface="Arial" panose="020B0604020202020204" pitchFamily="34" charset="0"/>
                <a:cs typeface="Arial" panose="020B0604020202020204" pitchFamily="34" charset="0"/>
              </a:rPr>
              <a:t>Dotation Nationale de Péréquation </a:t>
            </a:r>
            <a:r>
              <a:rPr lang="fr-FR" sz="1600" b="1" dirty="0">
                <a:latin typeface="Arial" panose="020B0604020202020204" pitchFamily="34" charset="0"/>
                <a:cs typeface="Arial" panose="020B0604020202020204" pitchFamily="34" charset="0"/>
              </a:rPr>
              <a:t>(DNP) </a:t>
            </a:r>
            <a:r>
              <a:rPr lang="fr-FR" sz="1600" dirty="0">
                <a:latin typeface="Arial" panose="020B0604020202020204" pitchFamily="34" charset="0"/>
                <a:cs typeface="Arial" panose="020B0604020202020204" pitchFamily="34" charset="0"/>
              </a:rPr>
              <a:t>–</a:t>
            </a:r>
            <a:r>
              <a:rPr lang="fr-FR" sz="1600" b="1" dirty="0">
                <a:latin typeface="Arial" panose="020B0604020202020204" pitchFamily="34" charset="0"/>
                <a:cs typeface="Arial" panose="020B0604020202020204" pitchFamily="34" charset="0"/>
              </a:rPr>
              <a:t> </a:t>
            </a:r>
            <a:r>
              <a:rPr lang="fr-FR" sz="1600" dirty="0">
                <a:latin typeface="Arial" panose="020B0604020202020204" pitchFamily="34" charset="0"/>
                <a:cs typeface="Arial" panose="020B0604020202020204" pitchFamily="34" charset="0"/>
              </a:rPr>
              <a:t>La commune bénéficiait de la DNP depuis 2021, mais elle perd son éligibilité en 2024. Pour compenser cette perte, une aide transitoire est accordée, appelée « sortie pour perte d'éligibilité ». Cette aide se compose d'une part de majoration de 43 339 € et d'une part principale de 5 271 €, soit un total de 48 610 €. En 2025, cette aide transitoire sera totalement supprimée, et la commune ne recevra plus aucune dotation liée à la DNP. La perte d’éligibilité en 2024 s’explique probablement par une amélioration des finances de la Commune, la rendant moins prioritaire, ou par un changement des critères nationaux excluant certaines communes. En 2025, la Commune sortira définitivement du dispositif sans aucune compensation.</a:t>
            </a:r>
          </a:p>
          <a:p>
            <a:pPr marL="285750" indent="-285750" algn="just">
              <a:buFont typeface="Wingdings" pitchFamily="2" charset="2"/>
              <a:buChar char="Ø"/>
            </a:pPr>
            <a:endParaRPr lang="fr-FR" sz="1801" dirty="0">
              <a:solidFill>
                <a:prstClr val="black"/>
              </a:solidFill>
              <a:latin typeface="Calibri"/>
            </a:endParaRPr>
          </a:p>
        </p:txBody>
      </p:sp>
      <p:sp>
        <p:nvSpPr>
          <p:cNvPr id="13" name="Espace réservé de la date 3">
            <a:extLst>
              <a:ext uri="{FF2B5EF4-FFF2-40B4-BE49-F238E27FC236}">
                <a16:creationId xmlns:a16="http://schemas.microsoft.com/office/drawing/2014/main" id="{46960429-4998-CFA2-A56A-85ED95EA158A}"/>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14" name="Espace réservé du numéro de diapositive 1">
            <a:extLst>
              <a:ext uri="{FF2B5EF4-FFF2-40B4-BE49-F238E27FC236}">
                <a16:creationId xmlns:a16="http://schemas.microsoft.com/office/drawing/2014/main" id="{C84FA08E-3996-A5CE-B8B8-9A0C9B46CDE3}"/>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13</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0882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D2CB776-8D7A-3641-9B7F-CD924091079A}"/>
              </a:ext>
            </a:extLst>
          </p:cNvPr>
          <p:cNvSpPr/>
          <p:nvPr/>
        </p:nvSpPr>
        <p:spPr>
          <a:xfrm>
            <a:off x="-827912" y="1136294"/>
            <a:ext cx="8405812" cy="646587"/>
          </a:xfrm>
          <a:prstGeom prst="rect">
            <a:avLst/>
          </a:prstGeom>
        </p:spPr>
        <p:txBody>
          <a:bodyPr wrap="square">
            <a:spAutoFit/>
          </a:bodyPr>
          <a:lstStyle/>
          <a:p>
            <a:pPr algn="ctr"/>
            <a:endParaRPr lang="fr-FR" sz="1801" b="1" cap="small" dirty="0">
              <a:solidFill>
                <a:srgbClr val="000000"/>
              </a:solidFill>
              <a:latin typeface="Arial" panose="020B0604020202020204" pitchFamily="34" charset="0"/>
              <a:cs typeface="Arial" panose="020B0604020202020204" pitchFamily="34" charset="0"/>
            </a:endParaRPr>
          </a:p>
          <a:p>
            <a:pPr algn="ctr"/>
            <a:endParaRPr lang="fr-FR" sz="1801" b="1" cap="small" dirty="0">
              <a:solidFill>
                <a:srgbClr val="000000"/>
              </a:solidFill>
              <a:latin typeface="Arial" panose="020B0604020202020204" pitchFamily="34" charset="0"/>
              <a:cs typeface="Arial" panose="020B0604020202020204" pitchFamily="34" charset="0"/>
            </a:endParaRPr>
          </a:p>
        </p:txBody>
      </p:sp>
      <p:sp>
        <p:nvSpPr>
          <p:cNvPr id="7" name="ZoneTexte 6">
            <a:extLst>
              <a:ext uri="{FF2B5EF4-FFF2-40B4-BE49-F238E27FC236}">
                <a16:creationId xmlns:a16="http://schemas.microsoft.com/office/drawing/2014/main" id="{CE053485-694F-D04C-9B94-401C39E3477A}"/>
              </a:ext>
            </a:extLst>
          </p:cNvPr>
          <p:cNvSpPr txBox="1"/>
          <p:nvPr/>
        </p:nvSpPr>
        <p:spPr>
          <a:xfrm>
            <a:off x="1015823" y="1686692"/>
            <a:ext cx="7874353" cy="369332"/>
          </a:xfrm>
          <a:prstGeom prst="rect">
            <a:avLst/>
          </a:prstGeom>
          <a:noFill/>
        </p:spPr>
        <p:txBody>
          <a:bodyPr wrap="square" rtlCol="0">
            <a:spAutoFit/>
          </a:bodyPr>
          <a:lstStyle/>
          <a:p>
            <a:pPr marL="266707" lvl="1" indent="-266707" algn="ctr"/>
            <a:r>
              <a:rPr lang="fr-FR" b="1" cap="small" dirty="0">
                <a:latin typeface="Arial" panose="020B0604020202020204" pitchFamily="34" charset="0"/>
                <a:cs typeface="Arial" panose="020B0604020202020204" pitchFamily="34" charset="0"/>
              </a:rPr>
              <a:t>Taux d’imposition des deux taxes directes locales à Pierrelaye (en %)</a:t>
            </a:r>
          </a:p>
        </p:txBody>
      </p:sp>
      <p:graphicFrame>
        <p:nvGraphicFramePr>
          <p:cNvPr id="8" name="Tableau 7">
            <a:extLst>
              <a:ext uri="{FF2B5EF4-FFF2-40B4-BE49-F238E27FC236}">
                <a16:creationId xmlns:a16="http://schemas.microsoft.com/office/drawing/2014/main" id="{14CD2E2E-9414-444F-81F4-32DA4374435C}"/>
              </a:ext>
            </a:extLst>
          </p:cNvPr>
          <p:cNvGraphicFramePr>
            <a:graphicFrameLocks noGrp="1"/>
          </p:cNvGraphicFramePr>
          <p:nvPr>
            <p:extLst>
              <p:ext uri="{D42A27DB-BD31-4B8C-83A1-F6EECF244321}">
                <p14:modId xmlns:p14="http://schemas.microsoft.com/office/powerpoint/2010/main" val="3801425905"/>
              </p:ext>
            </p:extLst>
          </p:nvPr>
        </p:nvGraphicFramePr>
        <p:xfrm>
          <a:off x="782661" y="2336372"/>
          <a:ext cx="8405811" cy="2052920"/>
        </p:xfrm>
        <a:graphic>
          <a:graphicData uri="http://schemas.openxmlformats.org/drawingml/2006/table">
            <a:tbl>
              <a:tblPr firstRow="1" bandRow="1">
                <a:tableStyleId>{2D5ABB26-0587-4C30-8999-92F81FD0307C}</a:tableStyleId>
              </a:tblPr>
              <a:tblGrid>
                <a:gridCol w="6120358">
                  <a:extLst>
                    <a:ext uri="{9D8B030D-6E8A-4147-A177-3AD203B41FA5}">
                      <a16:colId xmlns:a16="http://schemas.microsoft.com/office/drawing/2014/main" val="20000"/>
                    </a:ext>
                  </a:extLst>
                </a:gridCol>
                <a:gridCol w="792088">
                  <a:extLst>
                    <a:ext uri="{9D8B030D-6E8A-4147-A177-3AD203B41FA5}">
                      <a16:colId xmlns:a16="http://schemas.microsoft.com/office/drawing/2014/main" val="20003"/>
                    </a:ext>
                  </a:extLst>
                </a:gridCol>
                <a:gridCol w="720080">
                  <a:extLst>
                    <a:ext uri="{9D8B030D-6E8A-4147-A177-3AD203B41FA5}">
                      <a16:colId xmlns:a16="http://schemas.microsoft.com/office/drawing/2014/main" val="20004"/>
                    </a:ext>
                  </a:extLst>
                </a:gridCol>
                <a:gridCol w="773285">
                  <a:extLst>
                    <a:ext uri="{9D8B030D-6E8A-4147-A177-3AD203B41FA5}">
                      <a16:colId xmlns:a16="http://schemas.microsoft.com/office/drawing/2014/main" val="1986040375"/>
                    </a:ext>
                  </a:extLst>
                </a:gridCol>
              </a:tblGrid>
              <a:tr h="300540">
                <a:tc>
                  <a:txBody>
                    <a:bodyPr/>
                    <a:lstStyle/>
                    <a:p>
                      <a:endParaRPr lang="fr-FR" sz="1600" dirty="0">
                        <a:solidFill>
                          <a:schemeClr val="tx1"/>
                        </a:solidFill>
                        <a:latin typeface="Arial" panose="020B0604020202020204" pitchFamily="34" charset="0"/>
                        <a:cs typeface="Arial" panose="020B0604020202020204" pitchFamily="34" charset="0"/>
                      </a:endParaRPr>
                    </a:p>
                  </a:txBody>
                  <a:tcPr marT="45721" marB="45721" anchor="ctr">
                    <a:lnB w="12700" cap="flat" cmpd="sng" algn="ctr">
                      <a:solidFill>
                        <a:prstClr val="black"/>
                      </a:solidFill>
                      <a:prstDash val="solid"/>
                      <a:round/>
                      <a:headEnd type="none" w="med" len="med"/>
                      <a:tailEnd type="none" w="med" len="med"/>
                    </a:lnB>
                  </a:tcPr>
                </a:tc>
                <a:tc>
                  <a:txBody>
                    <a:bodyPr/>
                    <a:lstStyle/>
                    <a:p>
                      <a:pPr algn="r"/>
                      <a:r>
                        <a:rPr lang="fr-FR" sz="1600" b="1" dirty="0">
                          <a:solidFill>
                            <a:schemeClr val="tx1"/>
                          </a:solidFill>
                          <a:latin typeface="Arial" panose="020B0604020202020204" pitchFamily="34" charset="0"/>
                          <a:cs typeface="Arial" panose="020B0604020202020204" pitchFamily="34" charset="0"/>
                        </a:rPr>
                        <a:t>2023</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b="1" dirty="0">
                          <a:solidFill>
                            <a:schemeClr val="tx1"/>
                          </a:solidFill>
                          <a:latin typeface="Arial" panose="020B0604020202020204" pitchFamily="34" charset="0"/>
                          <a:cs typeface="Arial" panose="020B0604020202020204" pitchFamily="34" charset="0"/>
                        </a:rPr>
                        <a:t>2024</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b="1" dirty="0">
                          <a:solidFill>
                            <a:schemeClr val="tx1"/>
                          </a:solidFill>
                          <a:latin typeface="Arial" panose="020B0604020202020204" pitchFamily="34" charset="0"/>
                          <a:cs typeface="Arial" panose="020B0604020202020204" pitchFamily="34" charset="0"/>
                        </a:rPr>
                        <a:t>2025</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0"/>
                  </a:ext>
                </a:extLst>
              </a:tr>
              <a:tr h="366780">
                <a:tc>
                  <a:txBody>
                    <a:bodyPr/>
                    <a:lstStyle/>
                    <a:p>
                      <a:pPr algn="l"/>
                      <a:r>
                        <a:rPr lang="fr-FR" sz="1600" b="1" dirty="0">
                          <a:effectLst/>
                          <a:latin typeface="Arial" panose="020B0604020202020204" pitchFamily="34" charset="0"/>
                          <a:ea typeface="Times New Roman" panose="02020603050405020304" pitchFamily="18" charset="0"/>
                          <a:cs typeface="Arial" panose="020B0604020202020204" pitchFamily="34" charset="0"/>
                        </a:rPr>
                        <a:t>Taxe Foncière sur les propriétés Bâties (TFB)</a:t>
                      </a:r>
                      <a:endParaRPr lang="fr-FR" sz="1600" b="1" dirty="0">
                        <a:solidFill>
                          <a:schemeClr val="tx1"/>
                        </a:solidFill>
                        <a:latin typeface="Arial" panose="020B0604020202020204" pitchFamily="34" charset="0"/>
                        <a:cs typeface="Arial" panose="020B0604020202020204" pitchFamily="34" charset="0"/>
                      </a:endParaRPr>
                    </a:p>
                  </a:txBody>
                  <a:tcPr marT="45721" marB="45721" anchor="ct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fr-FR" sz="1600" dirty="0">
                        <a:solidFill>
                          <a:schemeClr val="tx1"/>
                        </a:solidFill>
                        <a:latin typeface="Arial" panose="020B0604020202020204" pitchFamily="34" charset="0"/>
                        <a:cs typeface="Arial" panose="020B0604020202020204" pitchFamily="34" charset="0"/>
                      </a:endParaRPr>
                    </a:p>
                  </a:txBody>
                  <a:tcPr marT="45721" marB="45721" anchor="ct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fr-FR" sz="1600" dirty="0">
                        <a:solidFill>
                          <a:schemeClr val="tx1"/>
                        </a:solidFill>
                        <a:latin typeface="Arial" panose="020B0604020202020204" pitchFamily="34" charset="0"/>
                        <a:cs typeface="Arial" panose="020B0604020202020204" pitchFamily="34" charset="0"/>
                      </a:endParaRPr>
                    </a:p>
                  </a:txBody>
                  <a:tcPr marT="45721" marB="45721" anchor="ct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fr-FR" sz="1600" dirty="0">
                        <a:solidFill>
                          <a:schemeClr val="tx1"/>
                        </a:solidFill>
                        <a:latin typeface="Arial" panose="020B0604020202020204" pitchFamily="34" charset="0"/>
                        <a:cs typeface="Arial" panose="020B0604020202020204" pitchFamily="34" charset="0"/>
                      </a:endParaRPr>
                    </a:p>
                  </a:txBody>
                  <a:tcPr marT="45721" marB="45721" anchor="ct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331519">
                <a:tc>
                  <a:txBody>
                    <a:bodyPr/>
                    <a:lstStyle/>
                    <a:p>
                      <a:pPr algn="l" eaLnBrk="0">
                        <a:lnSpc>
                          <a:spcPts val="920"/>
                        </a:lnSpc>
                        <a:spcAft>
                          <a:spcPts val="0"/>
                        </a:spcAft>
                      </a:pPr>
                      <a:r>
                        <a:rPr lang="fr-FR" sz="1600" dirty="0">
                          <a:effectLst/>
                          <a:latin typeface="Arial" panose="020B0604020202020204" pitchFamily="34" charset="0"/>
                          <a:ea typeface="Times New Roman" panose="02020603050405020304" pitchFamily="18" charset="0"/>
                          <a:cs typeface="Arial" panose="020B0604020202020204" pitchFamily="34" charset="0"/>
                        </a:rPr>
                        <a:t>- dont part communale</a:t>
                      </a:r>
                    </a:p>
                  </a:txBody>
                  <a:tcPr marT="45721" marB="45721"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lnSpc>
                          <a:spcPts val="920"/>
                        </a:lnSpc>
                      </a:pPr>
                      <a:r>
                        <a:rPr lang="fr-FR" sz="1600" dirty="0">
                          <a:solidFill>
                            <a:schemeClr val="tx1"/>
                          </a:solidFill>
                          <a:latin typeface="Arial" panose="020B0604020202020204" pitchFamily="34" charset="0"/>
                          <a:cs typeface="Arial" panose="020B0604020202020204" pitchFamily="34" charset="0"/>
                        </a:rPr>
                        <a:t>19,96</a:t>
                      </a:r>
                    </a:p>
                  </a:txBody>
                  <a:tcPr marT="45721" marB="45721"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ts val="920"/>
                        </a:lnSpc>
                        <a:spcBef>
                          <a:spcPts val="0"/>
                        </a:spcBef>
                        <a:spcAft>
                          <a:spcPts val="0"/>
                        </a:spcAft>
                        <a:buClrTx/>
                        <a:buSzTx/>
                        <a:buFontTx/>
                        <a:buNone/>
                        <a:tabLst/>
                        <a:defRPr/>
                      </a:pPr>
                      <a:r>
                        <a:rPr lang="fr-FR" sz="1600" dirty="0">
                          <a:solidFill>
                            <a:schemeClr val="tx1"/>
                          </a:solidFill>
                          <a:latin typeface="Arial" panose="020B0604020202020204" pitchFamily="34" charset="0"/>
                          <a:cs typeface="Arial" panose="020B0604020202020204" pitchFamily="34" charset="0"/>
                        </a:rPr>
                        <a:t>19,96</a:t>
                      </a:r>
                    </a:p>
                  </a:txBody>
                  <a:tcPr marT="45721" marB="45721"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ts val="920"/>
                        </a:lnSpc>
                        <a:spcBef>
                          <a:spcPts val="0"/>
                        </a:spcBef>
                        <a:spcAft>
                          <a:spcPts val="0"/>
                        </a:spcAft>
                        <a:buClrTx/>
                        <a:buSzTx/>
                        <a:buFontTx/>
                        <a:buNone/>
                        <a:tabLst/>
                        <a:defRPr/>
                      </a:pPr>
                      <a:r>
                        <a:rPr lang="fr-FR" sz="1600" dirty="0">
                          <a:solidFill>
                            <a:schemeClr val="tx1"/>
                          </a:solidFill>
                          <a:latin typeface="Arial" panose="020B0604020202020204" pitchFamily="34" charset="0"/>
                          <a:cs typeface="Arial" panose="020B0604020202020204" pitchFamily="34" charset="0"/>
                        </a:rPr>
                        <a:t>19,96</a:t>
                      </a:r>
                    </a:p>
                  </a:txBody>
                  <a:tcPr marT="45721" marB="45721"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567195990"/>
                  </a:ext>
                </a:extLst>
              </a:tr>
              <a:tr h="0">
                <a:tc>
                  <a:txBody>
                    <a:bodyPr/>
                    <a:lstStyle/>
                    <a:p>
                      <a:pPr algn="l" eaLnBrk="0">
                        <a:lnSpc>
                          <a:spcPts val="920"/>
                        </a:lnSpc>
                        <a:spcAft>
                          <a:spcPts val="0"/>
                        </a:spcAft>
                      </a:pPr>
                      <a:r>
                        <a:rPr lang="fr-FR" sz="1600" dirty="0">
                          <a:effectLst/>
                          <a:latin typeface="Arial" panose="020B0604020202020204" pitchFamily="34" charset="0"/>
                          <a:ea typeface="Times New Roman" panose="02020603050405020304" pitchFamily="18" charset="0"/>
                          <a:cs typeface="Arial" panose="020B0604020202020204" pitchFamily="34" charset="0"/>
                        </a:rPr>
                        <a:t>- dont ex-part départementale</a:t>
                      </a:r>
                    </a:p>
                  </a:txBody>
                  <a:tcPr marT="45721" marB="45721"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lnSpc>
                          <a:spcPts val="920"/>
                        </a:lnSpc>
                      </a:pPr>
                      <a:r>
                        <a:rPr lang="fr-FR" sz="1600" dirty="0">
                          <a:solidFill>
                            <a:schemeClr val="tx1"/>
                          </a:solidFill>
                          <a:effectLst/>
                          <a:latin typeface="Arial" panose="020B0604020202020204" pitchFamily="34" charset="0"/>
                          <a:cs typeface="Arial" panose="020B0604020202020204" pitchFamily="34" charset="0"/>
                        </a:rPr>
                        <a:t>17,18</a:t>
                      </a:r>
                      <a:endParaRPr lang="fr-FR" sz="1600" dirty="0">
                        <a:solidFill>
                          <a:schemeClr val="tx1"/>
                        </a:solidFill>
                        <a:latin typeface="Arial" panose="020B0604020202020204" pitchFamily="34" charset="0"/>
                        <a:cs typeface="Arial" panose="020B0604020202020204" pitchFamily="34" charset="0"/>
                      </a:endParaRPr>
                    </a:p>
                  </a:txBody>
                  <a:tcPr marT="45721" marB="45721"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ts val="920"/>
                        </a:lnSpc>
                        <a:spcBef>
                          <a:spcPts val="0"/>
                        </a:spcBef>
                        <a:spcAft>
                          <a:spcPts val="0"/>
                        </a:spcAft>
                        <a:buClrTx/>
                        <a:buSzTx/>
                        <a:buFontTx/>
                        <a:buNone/>
                        <a:tabLst/>
                        <a:defRPr/>
                      </a:pPr>
                      <a:r>
                        <a:rPr lang="fr-FR" sz="1600" dirty="0">
                          <a:effectLst/>
                          <a:latin typeface="Arial" panose="020B0604020202020204" pitchFamily="34" charset="0"/>
                          <a:ea typeface="Times New Roman" panose="02020603050405020304" pitchFamily="18" charset="0"/>
                          <a:cs typeface="Arial" panose="020B0604020202020204" pitchFamily="34" charset="0"/>
                        </a:rPr>
                        <a:t>17,18</a:t>
                      </a:r>
                      <a:endParaRPr lang="fr-FR" sz="1600" dirty="0">
                        <a:solidFill>
                          <a:schemeClr val="tx1"/>
                        </a:solidFill>
                        <a:latin typeface="Arial" panose="020B0604020202020204" pitchFamily="34" charset="0"/>
                        <a:cs typeface="Arial" panose="020B0604020202020204" pitchFamily="34" charset="0"/>
                      </a:endParaRPr>
                    </a:p>
                  </a:txBody>
                  <a:tcPr marT="45721" marB="45721"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ts val="920"/>
                        </a:lnSpc>
                        <a:spcBef>
                          <a:spcPts val="0"/>
                        </a:spcBef>
                        <a:spcAft>
                          <a:spcPts val="0"/>
                        </a:spcAft>
                        <a:buClrTx/>
                        <a:buSzTx/>
                        <a:buFontTx/>
                        <a:buNone/>
                        <a:tabLst/>
                        <a:defRPr/>
                      </a:pPr>
                      <a:r>
                        <a:rPr lang="fr-FR" sz="1600" dirty="0">
                          <a:effectLst/>
                          <a:latin typeface="Arial" panose="020B0604020202020204" pitchFamily="34" charset="0"/>
                          <a:ea typeface="Times New Roman" panose="02020603050405020304" pitchFamily="18" charset="0"/>
                          <a:cs typeface="Arial" panose="020B0604020202020204" pitchFamily="34" charset="0"/>
                        </a:rPr>
                        <a:t>17,18</a:t>
                      </a:r>
                      <a:endParaRPr lang="fr-FR" sz="1600" dirty="0">
                        <a:solidFill>
                          <a:schemeClr val="tx1"/>
                        </a:solidFill>
                        <a:latin typeface="Arial" panose="020B0604020202020204" pitchFamily="34" charset="0"/>
                        <a:cs typeface="Arial" panose="020B0604020202020204" pitchFamily="34" charset="0"/>
                      </a:endParaRPr>
                    </a:p>
                  </a:txBody>
                  <a:tcPr marT="45721" marB="45721"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782183776"/>
                  </a:ext>
                </a:extLst>
              </a:tr>
              <a:tr h="332326">
                <a:tc>
                  <a:txBody>
                    <a:bodyPr/>
                    <a:lstStyle/>
                    <a:p>
                      <a:pPr eaLnBrk="0">
                        <a:lnSpc>
                          <a:spcPts val="920"/>
                        </a:lnSpc>
                        <a:spcAft>
                          <a:spcPts val="600"/>
                        </a:spcAft>
                      </a:pPr>
                      <a:r>
                        <a:rPr lang="fr-FR" sz="1600" dirty="0">
                          <a:effectLst/>
                          <a:latin typeface="Arial" panose="020B0604020202020204" pitchFamily="34" charset="0"/>
                          <a:ea typeface="Times New Roman" panose="02020603050405020304" pitchFamily="18" charset="0"/>
                          <a:cs typeface="Arial" panose="020B0604020202020204" pitchFamily="34" charset="0"/>
                        </a:rPr>
                        <a:t>- soit un taux de référence global pour la Commune de Pierrelaye</a:t>
                      </a:r>
                    </a:p>
                  </a:txBody>
                  <a:tcPr marT="45721" marB="45721" anchor="ctr">
                    <a:lnT w="12700" cap="flat" cmpd="sng" algn="ctr">
                      <a:no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lnSpc>
                          <a:spcPts val="920"/>
                        </a:lnSpc>
                      </a:pPr>
                      <a:r>
                        <a:rPr lang="fr-FR" sz="1600" dirty="0">
                          <a:solidFill>
                            <a:schemeClr val="tx1"/>
                          </a:solidFill>
                          <a:latin typeface="Arial" panose="020B0604020202020204" pitchFamily="34" charset="0"/>
                          <a:cs typeface="Arial" panose="020B0604020202020204" pitchFamily="34" charset="0"/>
                        </a:rPr>
                        <a:t>37,14</a:t>
                      </a:r>
                    </a:p>
                  </a:txBody>
                  <a:tcPr marT="45721" marB="45721" anchor="ctr">
                    <a:lnT w="12700" cap="flat" cmpd="sng" algn="ctr">
                      <a:no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lnSpc>
                          <a:spcPts val="920"/>
                        </a:lnSpc>
                      </a:pPr>
                      <a:r>
                        <a:rPr lang="fr-FR" sz="1600" dirty="0">
                          <a:effectLst/>
                          <a:latin typeface="Arial" panose="020B0604020202020204" pitchFamily="34" charset="0"/>
                          <a:ea typeface="Times New Roman" panose="02020603050405020304" pitchFamily="18" charset="0"/>
                          <a:cs typeface="Arial" panose="020B0604020202020204" pitchFamily="34" charset="0"/>
                        </a:rPr>
                        <a:t>37,14</a:t>
                      </a:r>
                      <a:endParaRPr lang="fr-FR" sz="1600" dirty="0">
                        <a:solidFill>
                          <a:schemeClr val="tx1"/>
                        </a:solidFill>
                        <a:latin typeface="Arial" panose="020B0604020202020204" pitchFamily="34" charset="0"/>
                        <a:cs typeface="Arial" panose="020B0604020202020204" pitchFamily="34" charset="0"/>
                      </a:endParaRPr>
                    </a:p>
                  </a:txBody>
                  <a:tcPr marT="45721" marB="45721" anchor="ctr">
                    <a:lnT w="12700" cap="flat" cmpd="sng" algn="ctr">
                      <a:no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lnSpc>
                          <a:spcPts val="920"/>
                        </a:lnSpc>
                      </a:pPr>
                      <a:r>
                        <a:rPr lang="fr-FR" sz="1600" dirty="0">
                          <a:effectLst/>
                          <a:latin typeface="Arial" panose="020B0604020202020204" pitchFamily="34" charset="0"/>
                          <a:ea typeface="Times New Roman" panose="02020603050405020304" pitchFamily="18" charset="0"/>
                          <a:cs typeface="Arial" panose="020B0604020202020204" pitchFamily="34" charset="0"/>
                        </a:rPr>
                        <a:t>37,14</a:t>
                      </a:r>
                      <a:endParaRPr lang="fr-FR" sz="1600" dirty="0">
                        <a:solidFill>
                          <a:schemeClr val="tx1"/>
                        </a:solidFill>
                        <a:latin typeface="Arial" panose="020B0604020202020204" pitchFamily="34" charset="0"/>
                        <a:cs typeface="Arial" panose="020B0604020202020204" pitchFamily="34" charset="0"/>
                      </a:endParaRPr>
                    </a:p>
                  </a:txBody>
                  <a:tcPr marT="45721" marB="45721" anchor="ctr">
                    <a:lnT w="12700" cap="flat" cmpd="sng" algn="ctr">
                      <a:no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2"/>
                  </a:ext>
                </a:extLst>
              </a:tr>
              <a:tr h="463618">
                <a:tc>
                  <a:txBody>
                    <a:bodyPr/>
                    <a:lstStyle/>
                    <a:p>
                      <a:pPr marL="0" marR="0" lvl="0" indent="0" algn="l" defTabSz="914400" rtl="0" eaLnBrk="0" fontAlgn="auto" latinLnBrk="0" hangingPunct="1">
                        <a:lnSpc>
                          <a:spcPct val="100000"/>
                        </a:lnSpc>
                        <a:spcBef>
                          <a:spcPts val="0"/>
                        </a:spcBef>
                        <a:spcAft>
                          <a:spcPts val="600"/>
                        </a:spcAft>
                        <a:buClrTx/>
                        <a:buSzTx/>
                        <a:buFontTx/>
                        <a:buNone/>
                        <a:tabLst/>
                        <a:defRPr/>
                      </a:pPr>
                      <a:r>
                        <a:rPr lang="fr-FR" sz="1600" b="1" dirty="0">
                          <a:effectLst/>
                          <a:latin typeface="Arial" panose="020B0604020202020204" pitchFamily="34" charset="0"/>
                          <a:ea typeface="Times New Roman" panose="02020603050405020304" pitchFamily="18" charset="0"/>
                          <a:cs typeface="Arial" panose="020B0604020202020204" pitchFamily="34" charset="0"/>
                        </a:rPr>
                        <a:t>Taxe Foncière Non Bâti communale (TFNB)</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panose="020B0604020202020204" pitchFamily="34" charset="0"/>
                          <a:cs typeface="Arial" panose="020B0604020202020204" pitchFamily="34" charset="0"/>
                        </a:rPr>
                        <a:t>82,37</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r-FR" sz="1600" dirty="0">
                          <a:solidFill>
                            <a:schemeClr val="tx1"/>
                          </a:solidFill>
                          <a:latin typeface="Arial" panose="020B0604020202020204" pitchFamily="34" charset="0"/>
                          <a:cs typeface="Arial" panose="020B0604020202020204" pitchFamily="34" charset="0"/>
                        </a:rPr>
                        <a:t>82,37</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r-FR" sz="1600" dirty="0">
                          <a:solidFill>
                            <a:schemeClr val="tx1"/>
                          </a:solidFill>
                          <a:latin typeface="Arial" panose="020B0604020202020204" pitchFamily="34" charset="0"/>
                          <a:cs typeface="Arial" panose="020B0604020202020204" pitchFamily="34" charset="0"/>
                        </a:rPr>
                        <a:t>82,37</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773755648"/>
                  </a:ext>
                </a:extLst>
              </a:tr>
            </a:tbl>
          </a:graphicData>
        </a:graphic>
      </p:graphicFrame>
      <p:sp>
        <p:nvSpPr>
          <p:cNvPr id="11" name="Espace réservé de la date 3">
            <a:extLst>
              <a:ext uri="{FF2B5EF4-FFF2-40B4-BE49-F238E27FC236}">
                <a16:creationId xmlns:a16="http://schemas.microsoft.com/office/drawing/2014/main" id="{80D44851-5C56-8943-9A4C-FD0CF077C204}"/>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12" name="Espace réservé du numéro de diapositive 1">
            <a:extLst>
              <a:ext uri="{FF2B5EF4-FFF2-40B4-BE49-F238E27FC236}">
                <a16:creationId xmlns:a16="http://schemas.microsoft.com/office/drawing/2014/main" id="{C3EF2A7C-79DF-5944-A3DA-168B2A4FCBE5}"/>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14</a:t>
            </a:fld>
            <a:endParaRPr lang="fr-FR" dirty="0">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599D6838-8D79-D246-A965-41AD7D5F8A70}"/>
              </a:ext>
            </a:extLst>
          </p:cNvPr>
          <p:cNvSpPr/>
          <p:nvPr/>
        </p:nvSpPr>
        <p:spPr>
          <a:xfrm>
            <a:off x="724290" y="4596393"/>
            <a:ext cx="8549885" cy="861774"/>
          </a:xfrm>
          <a:prstGeom prst="rect">
            <a:avLst/>
          </a:prstGeom>
        </p:spPr>
        <p:txBody>
          <a:bodyPr wrap="square">
            <a:spAutoFit/>
          </a:bodyPr>
          <a:lstStyle/>
          <a:p>
            <a:pPr algn="just" defTabSz="457211">
              <a:defRPr/>
            </a:pPr>
            <a:r>
              <a:rPr lang="fr-FR" sz="1600" b="1" dirty="0">
                <a:latin typeface="Arial" panose="020B0604020202020204" pitchFamily="34" charset="0"/>
                <a:cs typeface="Arial" panose="020B0604020202020204" pitchFamily="34" charset="0"/>
              </a:rPr>
              <a:t>Pour rappel </a:t>
            </a:r>
            <a:r>
              <a:rPr lang="fr-FR" sz="1600" b="1" dirty="0">
                <a:solidFill>
                  <a:prstClr val="black"/>
                </a:solidFill>
                <a:latin typeface="Arial" panose="020B0604020202020204" pitchFamily="34" charset="0"/>
                <a:cs typeface="Arial" panose="020B0604020202020204" pitchFamily="34" charset="0"/>
              </a:rPr>
              <a:t>: </a:t>
            </a:r>
            <a:r>
              <a:rPr lang="fr-FR" sz="1600" dirty="0">
                <a:solidFill>
                  <a:prstClr val="black"/>
                </a:solidFill>
                <a:latin typeface="Arial" panose="020B0604020202020204" pitchFamily="34" charset="0"/>
                <a:cs typeface="Arial" panose="020B0604020202020204" pitchFamily="34" charset="0"/>
              </a:rPr>
              <a:t>les taux de fiscalité n’ont pas augmenté depuis 2016 ; seule l’augmentation des bases, décidée dans la loi de finances chaque année, a permis d’augmenter les recettes fiscales de la Commune. </a:t>
            </a:r>
            <a:endParaRPr lang="fr-FR" sz="1600" dirty="0">
              <a:solidFill>
                <a:prstClr val="black"/>
              </a:solidFill>
              <a:latin typeface="Calibri"/>
            </a:endParaRPr>
          </a:p>
        </p:txBody>
      </p:sp>
    </p:spTree>
    <p:extLst>
      <p:ext uri="{BB962C8B-B14F-4D97-AF65-F5344CB8AC3E}">
        <p14:creationId xmlns:p14="http://schemas.microsoft.com/office/powerpoint/2010/main" val="589441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a:extLst>
              <a:ext uri="{FF2B5EF4-FFF2-40B4-BE49-F238E27FC236}">
                <a16:creationId xmlns:a16="http://schemas.microsoft.com/office/drawing/2014/main" id="{35EA2C9D-32DB-8D49-A936-5D93FDC5E386}"/>
              </a:ext>
            </a:extLst>
          </p:cNvPr>
          <p:cNvSpPr txBox="1"/>
          <p:nvPr/>
        </p:nvSpPr>
        <p:spPr>
          <a:xfrm>
            <a:off x="1777290" y="1602278"/>
            <a:ext cx="6351419" cy="369460"/>
          </a:xfrm>
          <a:prstGeom prst="rect">
            <a:avLst/>
          </a:prstGeom>
          <a:noFill/>
        </p:spPr>
        <p:txBody>
          <a:bodyPr wrap="none" rtlCol="0">
            <a:spAutoFit/>
          </a:bodyPr>
          <a:lstStyle/>
          <a:p>
            <a:pPr algn="ctr" defTabSz="457211">
              <a:defRPr/>
            </a:pPr>
            <a:r>
              <a:rPr lang="fr-FR" sz="1801" b="1" cap="small" dirty="0">
                <a:solidFill>
                  <a:srgbClr val="000000"/>
                </a:solidFill>
                <a:latin typeface="Arial" panose="020B0604020202020204" pitchFamily="34" charset="0"/>
                <a:cs typeface="Arial" panose="020B0604020202020204" pitchFamily="34" charset="0"/>
              </a:rPr>
              <a:t>Fiscalité directe : évolution des bases 2021–2024 (en €)</a:t>
            </a:r>
            <a:endParaRPr lang="fr-FR" sz="1801" cap="small" dirty="0">
              <a:solidFill>
                <a:srgbClr val="000000"/>
              </a:solidFill>
              <a:latin typeface="Arial" panose="020B0604020202020204" pitchFamily="34" charset="0"/>
              <a:cs typeface="Arial" panose="020B0604020202020204" pitchFamily="34" charset="0"/>
            </a:endParaRPr>
          </a:p>
        </p:txBody>
      </p:sp>
      <p:graphicFrame>
        <p:nvGraphicFramePr>
          <p:cNvPr id="10" name="Tableau 9">
            <a:extLst>
              <a:ext uri="{FF2B5EF4-FFF2-40B4-BE49-F238E27FC236}">
                <a16:creationId xmlns:a16="http://schemas.microsoft.com/office/drawing/2014/main" id="{DEC90210-E7F8-1241-9F0C-15A9838E5416}"/>
              </a:ext>
            </a:extLst>
          </p:cNvPr>
          <p:cNvGraphicFramePr>
            <a:graphicFrameLocks noGrp="1"/>
          </p:cNvGraphicFramePr>
          <p:nvPr>
            <p:extLst>
              <p:ext uri="{D42A27DB-BD31-4B8C-83A1-F6EECF244321}">
                <p14:modId xmlns:p14="http://schemas.microsoft.com/office/powerpoint/2010/main" val="3286197875"/>
              </p:ext>
            </p:extLst>
          </p:nvPr>
        </p:nvGraphicFramePr>
        <p:xfrm>
          <a:off x="803669" y="2196911"/>
          <a:ext cx="8371683" cy="2336158"/>
        </p:xfrm>
        <a:graphic>
          <a:graphicData uri="http://schemas.openxmlformats.org/drawingml/2006/table">
            <a:tbl>
              <a:tblPr firstRow="1" bandRow="1">
                <a:tableStyleId>{2D5ABB26-0587-4C30-8999-92F81FD0307C}</a:tableStyleId>
              </a:tblPr>
              <a:tblGrid>
                <a:gridCol w="3384376">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1296144">
                  <a:extLst>
                    <a:ext uri="{9D8B030D-6E8A-4147-A177-3AD203B41FA5}">
                      <a16:colId xmlns:a16="http://schemas.microsoft.com/office/drawing/2014/main" val="832836371"/>
                    </a:ext>
                  </a:extLst>
                </a:gridCol>
                <a:gridCol w="1242891">
                  <a:extLst>
                    <a:ext uri="{9D8B030D-6E8A-4147-A177-3AD203B41FA5}">
                      <a16:colId xmlns:a16="http://schemas.microsoft.com/office/drawing/2014/main" val="20003"/>
                    </a:ext>
                  </a:extLst>
                </a:gridCol>
              </a:tblGrid>
              <a:tr h="426005">
                <a:tc>
                  <a:txBody>
                    <a:bodyPr/>
                    <a:lstStyle/>
                    <a:p>
                      <a:endParaRPr lang="fr-FR" sz="1600" dirty="0">
                        <a:solidFill>
                          <a:schemeClr val="tx1"/>
                        </a:solidFill>
                        <a:latin typeface="Arial"/>
                        <a:cs typeface="Arial"/>
                      </a:endParaRPr>
                    </a:p>
                  </a:txBody>
                  <a:tcPr marT="45721" marB="45721" anchor="ctr">
                    <a:lnB w="12700" cap="flat" cmpd="sng" algn="ctr">
                      <a:solidFill>
                        <a:prstClr val="black"/>
                      </a:solidFill>
                      <a:prstDash val="solid"/>
                      <a:round/>
                      <a:headEnd type="none" w="med" len="med"/>
                      <a:tailEnd type="none" w="med" len="med"/>
                    </a:lnB>
                  </a:tcPr>
                </a:tc>
                <a:tc>
                  <a:txBody>
                    <a:bodyPr/>
                    <a:lstStyle/>
                    <a:p>
                      <a:pPr algn="r"/>
                      <a:r>
                        <a:rPr lang="fr-FR" sz="1600" b="1" dirty="0">
                          <a:solidFill>
                            <a:schemeClr val="tx1"/>
                          </a:solidFill>
                          <a:latin typeface="Arial"/>
                          <a:cs typeface="Arial"/>
                        </a:rPr>
                        <a:t> 2021</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b="1" dirty="0">
                          <a:solidFill>
                            <a:schemeClr val="tx1"/>
                          </a:solidFill>
                          <a:latin typeface="Arial"/>
                          <a:cs typeface="Arial"/>
                        </a:rPr>
                        <a:t>2022 </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b="1" dirty="0">
                          <a:solidFill>
                            <a:schemeClr val="tx1"/>
                          </a:solidFill>
                          <a:latin typeface="Arial"/>
                          <a:cs typeface="Arial"/>
                        </a:rPr>
                        <a:t>2023 </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b="1" dirty="0">
                          <a:solidFill>
                            <a:schemeClr val="tx1"/>
                          </a:solidFill>
                          <a:latin typeface="Arial"/>
                          <a:cs typeface="Arial"/>
                        </a:rPr>
                        <a:t>2024</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0"/>
                  </a:ext>
                </a:extLst>
              </a:tr>
              <a:tr h="46999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600" b="1" dirty="0">
                          <a:solidFill>
                            <a:schemeClr val="tx1"/>
                          </a:solidFill>
                          <a:latin typeface="Arial"/>
                          <a:cs typeface="Arial"/>
                        </a:rPr>
                        <a:t>Base nette imposable</a:t>
                      </a:r>
                      <a:r>
                        <a:rPr lang="fr-FR" sz="1600" b="1" baseline="0" dirty="0">
                          <a:solidFill>
                            <a:schemeClr val="tx1"/>
                          </a:solidFill>
                          <a:latin typeface="Arial"/>
                          <a:cs typeface="Arial"/>
                        </a:rPr>
                        <a:t> TFB</a:t>
                      </a:r>
                      <a:endParaRPr lang="fr-FR" sz="1600" b="1" dirty="0">
                        <a:solidFill>
                          <a:schemeClr val="tx1"/>
                        </a:solidFill>
                        <a:latin typeface="Arial"/>
                        <a:cs typeface="Arial"/>
                      </a:endParaRP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13 713 487</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14 162 501</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14 938 872</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15 461 329</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3"/>
                  </a:ext>
                </a:extLst>
              </a:tr>
              <a:tr h="456833">
                <a:tc>
                  <a:txBody>
                    <a:bodyPr/>
                    <a:lstStyle/>
                    <a:p>
                      <a:r>
                        <a:rPr lang="fr-FR" sz="1600" b="1" dirty="0">
                          <a:solidFill>
                            <a:schemeClr val="tx1"/>
                          </a:solidFill>
                          <a:latin typeface="Arial"/>
                          <a:cs typeface="Arial"/>
                        </a:rPr>
                        <a:t>Évolution de la base nette TFB</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+ 3,27%</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+ 5,48%</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+ 3,50%</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4"/>
                  </a:ext>
                </a:extLst>
              </a:tr>
              <a:tr h="551279">
                <a:tc>
                  <a:txBody>
                    <a:bodyPr/>
                    <a:lstStyle/>
                    <a:p>
                      <a:r>
                        <a:rPr lang="fr-FR" sz="1600" b="1" dirty="0">
                          <a:solidFill>
                            <a:schemeClr val="tx1"/>
                          </a:solidFill>
                          <a:latin typeface="Arial"/>
                          <a:cs typeface="Arial"/>
                        </a:rPr>
                        <a:t>Base nette imposable TFNB</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58 834</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59 188</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64 459</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66 788</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5"/>
                  </a:ext>
                </a:extLst>
              </a:tr>
              <a:tr h="432048">
                <a:tc>
                  <a:txBody>
                    <a:bodyPr/>
                    <a:lstStyle/>
                    <a:p>
                      <a:r>
                        <a:rPr lang="fr-FR" sz="1600" b="1" dirty="0">
                          <a:solidFill>
                            <a:schemeClr val="tx1"/>
                          </a:solidFill>
                          <a:latin typeface="Arial"/>
                          <a:cs typeface="Arial"/>
                        </a:rPr>
                        <a:t>Évolution</a:t>
                      </a:r>
                      <a:r>
                        <a:rPr lang="fr-FR" sz="1600" b="1" baseline="0" dirty="0">
                          <a:solidFill>
                            <a:schemeClr val="tx1"/>
                          </a:solidFill>
                          <a:latin typeface="Arial"/>
                          <a:cs typeface="Arial"/>
                        </a:rPr>
                        <a:t> de la base nette TFNB</a:t>
                      </a:r>
                      <a:endParaRPr lang="fr-FR" sz="1600" b="1" dirty="0">
                        <a:solidFill>
                          <a:schemeClr val="tx1"/>
                        </a:solidFill>
                        <a:latin typeface="Arial"/>
                        <a:cs typeface="Arial"/>
                      </a:endParaRP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baseline="0" dirty="0">
                          <a:solidFill>
                            <a:schemeClr val="tx1"/>
                          </a:solidFill>
                          <a:latin typeface="Arial"/>
                          <a:cs typeface="Arial"/>
                        </a:rPr>
                        <a:t>+ </a:t>
                      </a:r>
                      <a:r>
                        <a:rPr lang="fr-FR" sz="1600" dirty="0">
                          <a:solidFill>
                            <a:schemeClr val="tx1"/>
                          </a:solidFill>
                          <a:latin typeface="Arial"/>
                          <a:cs typeface="Arial"/>
                        </a:rPr>
                        <a:t>0,6%</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baseline="0" dirty="0">
                          <a:solidFill>
                            <a:schemeClr val="tx1"/>
                          </a:solidFill>
                          <a:latin typeface="Arial"/>
                          <a:cs typeface="Arial"/>
                        </a:rPr>
                        <a:t>+ </a:t>
                      </a:r>
                      <a:r>
                        <a:rPr lang="fr-FR" sz="1600" dirty="0">
                          <a:solidFill>
                            <a:schemeClr val="tx1"/>
                          </a:solidFill>
                          <a:latin typeface="Arial"/>
                          <a:cs typeface="Arial"/>
                        </a:rPr>
                        <a:t>8,91%</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baseline="0" dirty="0">
                          <a:solidFill>
                            <a:schemeClr val="tx1"/>
                          </a:solidFill>
                          <a:latin typeface="Arial"/>
                          <a:cs typeface="Arial"/>
                        </a:rPr>
                        <a:t>+ 3,61</a:t>
                      </a:r>
                      <a:r>
                        <a:rPr lang="fr-FR" sz="1600" dirty="0">
                          <a:solidFill>
                            <a:schemeClr val="tx1"/>
                          </a:solidFill>
                          <a:latin typeface="Arial"/>
                          <a:cs typeface="Arial"/>
                        </a:rPr>
                        <a:t>%</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1" name="Rectangle 10">
            <a:extLst>
              <a:ext uri="{FF2B5EF4-FFF2-40B4-BE49-F238E27FC236}">
                <a16:creationId xmlns:a16="http://schemas.microsoft.com/office/drawing/2014/main" id="{44863569-D81A-7940-88F6-DAF06341BADC}"/>
              </a:ext>
            </a:extLst>
          </p:cNvPr>
          <p:cNvSpPr/>
          <p:nvPr/>
        </p:nvSpPr>
        <p:spPr>
          <a:xfrm>
            <a:off x="704849" y="4758243"/>
            <a:ext cx="8569325" cy="830997"/>
          </a:xfrm>
          <a:prstGeom prst="rect">
            <a:avLst/>
          </a:prstGeom>
        </p:spPr>
        <p:txBody>
          <a:bodyPr wrap="square">
            <a:spAutoFit/>
          </a:bodyPr>
          <a:lstStyle/>
          <a:p>
            <a:pPr algn="just" defTabSz="457211">
              <a:defRPr/>
            </a:pPr>
            <a:r>
              <a:rPr lang="fr-FR" sz="1600" dirty="0">
                <a:solidFill>
                  <a:prstClr val="black"/>
                </a:solidFill>
                <a:latin typeface="Arial" panose="020B0604020202020204" pitchFamily="34" charset="0"/>
                <a:cs typeface="Arial" panose="020B0604020202020204" pitchFamily="34" charset="0"/>
              </a:rPr>
              <a:t>Les bases fiscales augmentent sous l’effet de la variation physique et du coefficient de revalorisation voté par la Loi des Finances. La revalorisation des bases pour l’année 2025 sera de + 1,7%.</a:t>
            </a:r>
            <a:endParaRPr lang="fr-FR" sz="1600" dirty="0">
              <a:solidFill>
                <a:prstClr val="black"/>
              </a:solidFill>
              <a:latin typeface="Calibri"/>
            </a:endParaRPr>
          </a:p>
        </p:txBody>
      </p:sp>
      <p:sp>
        <p:nvSpPr>
          <p:cNvPr id="15" name="Espace réservé de la date 3">
            <a:extLst>
              <a:ext uri="{FF2B5EF4-FFF2-40B4-BE49-F238E27FC236}">
                <a16:creationId xmlns:a16="http://schemas.microsoft.com/office/drawing/2014/main" id="{D0396DED-1625-B742-AC2D-803FDA03D561}"/>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16" name="Espace réservé du numéro de diapositive 1">
            <a:extLst>
              <a:ext uri="{FF2B5EF4-FFF2-40B4-BE49-F238E27FC236}">
                <a16:creationId xmlns:a16="http://schemas.microsoft.com/office/drawing/2014/main" id="{2D643506-3092-E14E-8782-CBBF41D9110E}"/>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15</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9367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77429B9-CBA0-804C-B45E-FAAA02A76CBA}"/>
              </a:ext>
            </a:extLst>
          </p:cNvPr>
          <p:cNvSpPr/>
          <p:nvPr/>
        </p:nvSpPr>
        <p:spPr>
          <a:xfrm>
            <a:off x="2591332" y="1117556"/>
            <a:ext cx="4762500" cy="369460"/>
          </a:xfrm>
          <a:prstGeom prst="rect">
            <a:avLst/>
          </a:prstGeom>
        </p:spPr>
        <p:txBody>
          <a:bodyPr wrap="square">
            <a:spAutoFit/>
          </a:bodyPr>
          <a:lstStyle/>
          <a:p>
            <a:pPr algn="ctr" defTabSz="457211">
              <a:defRPr/>
            </a:pPr>
            <a:r>
              <a:rPr lang="fr-FR" sz="1801" b="1" cap="small" dirty="0">
                <a:solidFill>
                  <a:srgbClr val="000000"/>
                </a:solidFill>
                <a:latin typeface="Arial" panose="020B0604020202020204" pitchFamily="34" charset="0"/>
                <a:cs typeface="Arial" panose="020B0604020202020204" pitchFamily="34" charset="0"/>
              </a:rPr>
              <a:t>Évolution des bases 2021–2024</a:t>
            </a:r>
            <a:endParaRPr lang="fr-FR" sz="1801" cap="small" dirty="0">
              <a:solidFill>
                <a:srgbClr val="000000"/>
              </a:solidFill>
              <a:latin typeface="Arial" panose="020B0604020202020204" pitchFamily="34" charset="0"/>
              <a:cs typeface="Arial" panose="020B0604020202020204" pitchFamily="34" charset="0"/>
            </a:endParaRPr>
          </a:p>
        </p:txBody>
      </p:sp>
      <p:graphicFrame>
        <p:nvGraphicFramePr>
          <p:cNvPr id="12" name="Graphique 11">
            <a:extLst>
              <a:ext uri="{FF2B5EF4-FFF2-40B4-BE49-F238E27FC236}">
                <a16:creationId xmlns:a16="http://schemas.microsoft.com/office/drawing/2014/main" id="{A58832B7-3E87-004E-9343-10E51BFE1DC0}"/>
              </a:ext>
            </a:extLst>
          </p:cNvPr>
          <p:cNvGraphicFramePr/>
          <p:nvPr>
            <p:extLst>
              <p:ext uri="{D42A27DB-BD31-4B8C-83A1-F6EECF244321}">
                <p14:modId xmlns:p14="http://schemas.microsoft.com/office/powerpoint/2010/main" val="800854457"/>
              </p:ext>
            </p:extLst>
          </p:nvPr>
        </p:nvGraphicFramePr>
        <p:xfrm>
          <a:off x="1136576" y="2034386"/>
          <a:ext cx="3725156" cy="3932822"/>
        </p:xfrm>
        <a:graphic>
          <a:graphicData uri="http://schemas.openxmlformats.org/drawingml/2006/chart">
            <c:chart xmlns:c="http://schemas.openxmlformats.org/drawingml/2006/chart" xmlns:r="http://schemas.openxmlformats.org/officeDocument/2006/relationships" r:id="rId3"/>
          </a:graphicData>
        </a:graphic>
      </p:graphicFrame>
      <p:sp>
        <p:nvSpPr>
          <p:cNvPr id="13" name="ZoneTexte 12">
            <a:extLst>
              <a:ext uri="{FF2B5EF4-FFF2-40B4-BE49-F238E27FC236}">
                <a16:creationId xmlns:a16="http://schemas.microsoft.com/office/drawing/2014/main" id="{04427215-C4A8-9841-B548-49A0E29CFEB2}"/>
              </a:ext>
            </a:extLst>
          </p:cNvPr>
          <p:cNvSpPr txBox="1"/>
          <p:nvPr/>
        </p:nvSpPr>
        <p:spPr>
          <a:xfrm>
            <a:off x="1352600" y="1730494"/>
            <a:ext cx="433132" cy="307905"/>
          </a:xfrm>
          <a:prstGeom prst="rect">
            <a:avLst/>
          </a:prstGeom>
          <a:noFill/>
        </p:spPr>
        <p:txBody>
          <a:bodyPr wrap="none" rtlCol="0">
            <a:spAutoFit/>
          </a:bodyPr>
          <a:lstStyle/>
          <a:p>
            <a:pPr defTabSz="457211">
              <a:defRPr/>
            </a:pPr>
            <a:r>
              <a:rPr lang="fr-FR" sz="1401" dirty="0">
                <a:solidFill>
                  <a:prstClr val="black"/>
                </a:solidFill>
                <a:latin typeface="Arial" panose="020B0604020202020204" pitchFamily="34" charset="0"/>
                <a:cs typeface="Arial" panose="020B0604020202020204" pitchFamily="34" charset="0"/>
              </a:rPr>
              <a:t>M€</a:t>
            </a:r>
          </a:p>
        </p:txBody>
      </p:sp>
      <p:graphicFrame>
        <p:nvGraphicFramePr>
          <p:cNvPr id="14" name="Graphique 13">
            <a:extLst>
              <a:ext uri="{FF2B5EF4-FFF2-40B4-BE49-F238E27FC236}">
                <a16:creationId xmlns:a16="http://schemas.microsoft.com/office/drawing/2014/main" id="{535E184E-0ADA-0646-BEB5-20512C6392D3}"/>
              </a:ext>
            </a:extLst>
          </p:cNvPr>
          <p:cNvGraphicFramePr/>
          <p:nvPr>
            <p:extLst>
              <p:ext uri="{D42A27DB-BD31-4B8C-83A1-F6EECF244321}">
                <p14:modId xmlns:p14="http://schemas.microsoft.com/office/powerpoint/2010/main" val="375365647"/>
              </p:ext>
            </p:extLst>
          </p:nvPr>
        </p:nvGraphicFramePr>
        <p:xfrm>
          <a:off x="5338263" y="2034387"/>
          <a:ext cx="4583289" cy="3932821"/>
        </p:xfrm>
        <a:graphic>
          <a:graphicData uri="http://schemas.openxmlformats.org/drawingml/2006/chart">
            <c:chart xmlns:c="http://schemas.openxmlformats.org/drawingml/2006/chart" xmlns:r="http://schemas.openxmlformats.org/officeDocument/2006/relationships" r:id="rId4"/>
          </a:graphicData>
        </a:graphic>
      </p:graphicFrame>
      <p:sp>
        <p:nvSpPr>
          <p:cNvPr id="15" name="ZoneTexte 14">
            <a:extLst>
              <a:ext uri="{FF2B5EF4-FFF2-40B4-BE49-F238E27FC236}">
                <a16:creationId xmlns:a16="http://schemas.microsoft.com/office/drawing/2014/main" id="{B3075498-6C4D-114D-B872-FB9E08D1627C}"/>
              </a:ext>
            </a:extLst>
          </p:cNvPr>
          <p:cNvSpPr txBox="1"/>
          <p:nvPr/>
        </p:nvSpPr>
        <p:spPr>
          <a:xfrm>
            <a:off x="5673080" y="1685862"/>
            <a:ext cx="404278" cy="307905"/>
          </a:xfrm>
          <a:prstGeom prst="rect">
            <a:avLst/>
          </a:prstGeom>
          <a:noFill/>
        </p:spPr>
        <p:txBody>
          <a:bodyPr wrap="none" rtlCol="0">
            <a:spAutoFit/>
          </a:bodyPr>
          <a:lstStyle/>
          <a:p>
            <a:pPr defTabSz="457211">
              <a:defRPr/>
            </a:pPr>
            <a:r>
              <a:rPr lang="fr-FR" sz="1401" dirty="0">
                <a:solidFill>
                  <a:prstClr val="black"/>
                </a:solidFill>
                <a:latin typeface="Arial" panose="020B0604020202020204" pitchFamily="34" charset="0"/>
                <a:cs typeface="Arial" panose="020B0604020202020204" pitchFamily="34" charset="0"/>
              </a:rPr>
              <a:t>K€</a:t>
            </a:r>
          </a:p>
        </p:txBody>
      </p:sp>
      <p:sp>
        <p:nvSpPr>
          <p:cNvPr id="11" name="Espace réservé de la date 3">
            <a:extLst>
              <a:ext uri="{FF2B5EF4-FFF2-40B4-BE49-F238E27FC236}">
                <a16:creationId xmlns:a16="http://schemas.microsoft.com/office/drawing/2014/main" id="{0D7A4282-4120-4640-89AD-29E0240315DB}"/>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16" name="Espace réservé du numéro de diapositive 1">
            <a:extLst>
              <a:ext uri="{FF2B5EF4-FFF2-40B4-BE49-F238E27FC236}">
                <a16:creationId xmlns:a16="http://schemas.microsoft.com/office/drawing/2014/main" id="{ADB112E8-9BDE-594E-A922-1C8995B39B98}"/>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16</a:t>
            </a:fld>
            <a:endParaRPr lang="fr-FR" dirty="0">
              <a:latin typeface="Arial" panose="020B0604020202020204" pitchFamily="34" charset="0"/>
              <a:cs typeface="Arial" panose="020B0604020202020204" pitchFamily="34" charset="0"/>
            </a:endParaRPr>
          </a:p>
        </p:txBody>
      </p:sp>
      <p:sp>
        <p:nvSpPr>
          <p:cNvPr id="9" name="ZoneTexte 8">
            <a:extLst>
              <a:ext uri="{FF2B5EF4-FFF2-40B4-BE49-F238E27FC236}">
                <a16:creationId xmlns:a16="http://schemas.microsoft.com/office/drawing/2014/main" id="{DDB5086C-CE85-F84A-9A27-5450546A6840}"/>
              </a:ext>
            </a:extLst>
          </p:cNvPr>
          <p:cNvSpPr txBox="1"/>
          <p:nvPr/>
        </p:nvSpPr>
        <p:spPr>
          <a:xfrm rot="16200000">
            <a:off x="1874205" y="2858452"/>
            <a:ext cx="595035"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13,71</a:t>
            </a:r>
          </a:p>
        </p:txBody>
      </p:sp>
      <p:sp>
        <p:nvSpPr>
          <p:cNvPr id="17" name="ZoneTexte 16">
            <a:extLst>
              <a:ext uri="{FF2B5EF4-FFF2-40B4-BE49-F238E27FC236}">
                <a16:creationId xmlns:a16="http://schemas.microsoft.com/office/drawing/2014/main" id="{4E43F0EA-180F-3348-9AF2-F2425A9294F9}"/>
              </a:ext>
            </a:extLst>
          </p:cNvPr>
          <p:cNvSpPr txBox="1"/>
          <p:nvPr/>
        </p:nvSpPr>
        <p:spPr>
          <a:xfrm rot="16200000">
            <a:off x="2423001" y="2796729"/>
            <a:ext cx="596638"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14,16</a:t>
            </a:r>
          </a:p>
        </p:txBody>
      </p:sp>
      <p:sp>
        <p:nvSpPr>
          <p:cNvPr id="18" name="ZoneTexte 17">
            <a:extLst>
              <a:ext uri="{FF2B5EF4-FFF2-40B4-BE49-F238E27FC236}">
                <a16:creationId xmlns:a16="http://schemas.microsoft.com/office/drawing/2014/main" id="{C3F4F181-333F-004C-8DB2-1616B5D83B7A}"/>
              </a:ext>
            </a:extLst>
          </p:cNvPr>
          <p:cNvSpPr txBox="1"/>
          <p:nvPr/>
        </p:nvSpPr>
        <p:spPr>
          <a:xfrm rot="16200000">
            <a:off x="3439449" y="2560132"/>
            <a:ext cx="596640"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15,46</a:t>
            </a:r>
          </a:p>
        </p:txBody>
      </p:sp>
      <p:sp>
        <p:nvSpPr>
          <p:cNvPr id="19" name="ZoneTexte 18">
            <a:extLst>
              <a:ext uri="{FF2B5EF4-FFF2-40B4-BE49-F238E27FC236}">
                <a16:creationId xmlns:a16="http://schemas.microsoft.com/office/drawing/2014/main" id="{1D8D676D-EE9C-934F-918C-CE2B345626D6}"/>
              </a:ext>
            </a:extLst>
          </p:cNvPr>
          <p:cNvSpPr txBox="1"/>
          <p:nvPr/>
        </p:nvSpPr>
        <p:spPr>
          <a:xfrm rot="16200000">
            <a:off x="2924185" y="2652712"/>
            <a:ext cx="596638"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14,94</a:t>
            </a:r>
          </a:p>
        </p:txBody>
      </p:sp>
      <p:sp>
        <p:nvSpPr>
          <p:cNvPr id="20" name="ZoneTexte 19">
            <a:extLst>
              <a:ext uri="{FF2B5EF4-FFF2-40B4-BE49-F238E27FC236}">
                <a16:creationId xmlns:a16="http://schemas.microsoft.com/office/drawing/2014/main" id="{19AA68DE-A0E7-F943-8FB5-F7351D032C47}"/>
              </a:ext>
            </a:extLst>
          </p:cNvPr>
          <p:cNvSpPr txBox="1"/>
          <p:nvPr/>
        </p:nvSpPr>
        <p:spPr>
          <a:xfrm rot="16200000">
            <a:off x="6169277" y="3666292"/>
            <a:ext cx="595035"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58,83</a:t>
            </a:r>
          </a:p>
        </p:txBody>
      </p:sp>
      <p:sp>
        <p:nvSpPr>
          <p:cNvPr id="21" name="ZoneTexte 20">
            <a:extLst>
              <a:ext uri="{FF2B5EF4-FFF2-40B4-BE49-F238E27FC236}">
                <a16:creationId xmlns:a16="http://schemas.microsoft.com/office/drawing/2014/main" id="{FB0CFDD6-386A-024B-83AF-429D16D6BA1E}"/>
              </a:ext>
            </a:extLst>
          </p:cNvPr>
          <p:cNvSpPr txBox="1"/>
          <p:nvPr/>
        </p:nvSpPr>
        <p:spPr>
          <a:xfrm rot="16200000">
            <a:off x="6678728" y="3647798"/>
            <a:ext cx="604986"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59,19</a:t>
            </a:r>
          </a:p>
        </p:txBody>
      </p:sp>
      <p:sp>
        <p:nvSpPr>
          <p:cNvPr id="22" name="ZoneTexte 21">
            <a:extLst>
              <a:ext uri="{FF2B5EF4-FFF2-40B4-BE49-F238E27FC236}">
                <a16:creationId xmlns:a16="http://schemas.microsoft.com/office/drawing/2014/main" id="{F3F90B72-9774-8546-9A77-01C8E647763C}"/>
              </a:ext>
            </a:extLst>
          </p:cNvPr>
          <p:cNvSpPr txBox="1"/>
          <p:nvPr/>
        </p:nvSpPr>
        <p:spPr>
          <a:xfrm rot="16200000">
            <a:off x="7708692" y="3290500"/>
            <a:ext cx="595035"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66,79</a:t>
            </a:r>
          </a:p>
        </p:txBody>
      </p:sp>
      <p:sp>
        <p:nvSpPr>
          <p:cNvPr id="23" name="ZoneTexte 22">
            <a:extLst>
              <a:ext uri="{FF2B5EF4-FFF2-40B4-BE49-F238E27FC236}">
                <a16:creationId xmlns:a16="http://schemas.microsoft.com/office/drawing/2014/main" id="{69410014-915A-0540-9E35-E0B4752CF802}"/>
              </a:ext>
            </a:extLst>
          </p:cNvPr>
          <p:cNvSpPr txBox="1"/>
          <p:nvPr/>
        </p:nvSpPr>
        <p:spPr>
          <a:xfrm rot="16200000">
            <a:off x="7193427" y="3407301"/>
            <a:ext cx="595035"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64,46</a:t>
            </a:r>
          </a:p>
        </p:txBody>
      </p:sp>
    </p:spTree>
    <p:extLst>
      <p:ext uri="{BB962C8B-B14F-4D97-AF65-F5344CB8AC3E}">
        <p14:creationId xmlns:p14="http://schemas.microsoft.com/office/powerpoint/2010/main" val="3225704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a:extLst>
              <a:ext uri="{FF2B5EF4-FFF2-40B4-BE49-F238E27FC236}">
                <a16:creationId xmlns:a16="http://schemas.microsoft.com/office/drawing/2014/main" id="{C1F26AD6-72B9-A54C-9D54-1FA9F517B48B}"/>
              </a:ext>
            </a:extLst>
          </p:cNvPr>
          <p:cNvSpPr txBox="1"/>
          <p:nvPr/>
        </p:nvSpPr>
        <p:spPr>
          <a:xfrm>
            <a:off x="704850" y="1556792"/>
            <a:ext cx="8569325" cy="4124206"/>
          </a:xfrm>
          <a:prstGeom prst="rect">
            <a:avLst/>
          </a:prstGeom>
          <a:noFill/>
        </p:spPr>
        <p:txBody>
          <a:bodyPr wrap="square" rtlCol="0">
            <a:spAutoFit/>
          </a:bodyPr>
          <a:lstStyle/>
          <a:p>
            <a:pPr algn="ctr"/>
            <a:r>
              <a:rPr lang="fr-FR" b="1" cap="small" dirty="0">
                <a:solidFill>
                  <a:srgbClr val="000000"/>
                </a:solidFill>
                <a:latin typeface="Arial" panose="020B0604020202020204" pitchFamily="34" charset="0"/>
                <a:cs typeface="Arial" panose="020B0604020202020204" pitchFamily="34" charset="0"/>
              </a:rPr>
              <a:t>Les orientations en recettes de fonctionnement pour 2025</a:t>
            </a:r>
          </a:p>
          <a:p>
            <a:pPr algn="ctr"/>
            <a:endParaRPr lang="fr-FR" sz="1600" dirty="0">
              <a:latin typeface="Arial" panose="020B0604020202020204" pitchFamily="34" charset="0"/>
              <a:cs typeface="Arial" panose="020B0604020202020204" pitchFamily="34" charset="0"/>
            </a:endParaRPr>
          </a:p>
          <a:p>
            <a:pPr algn="just"/>
            <a:r>
              <a:rPr lang="fr-FR" sz="1600" dirty="0">
                <a:latin typeface="Arial" panose="020B0604020202020204" pitchFamily="34" charset="0"/>
                <a:cs typeface="Arial" panose="020B0604020202020204" pitchFamily="34" charset="0"/>
              </a:rPr>
              <a:t>La présentation contextuelle effectuée précédemment invite donc à estimer les recettes communales de fonctionnement de la façon suivante :</a:t>
            </a:r>
            <a:endParaRPr lang="is-IS" sz="1600" dirty="0">
              <a:latin typeface="Arial" panose="020B0604020202020204" pitchFamily="34" charset="0"/>
              <a:cs typeface="Arial" panose="020B0604020202020204" pitchFamily="34" charset="0"/>
            </a:endParaRPr>
          </a:p>
          <a:p>
            <a:pPr marL="285750" indent="-285750" algn="just">
              <a:spcBef>
                <a:spcPts val="1200"/>
              </a:spcBef>
              <a:buFont typeface="Wingdings" panose="05000000000000000000" pitchFamily="2" charset="2"/>
              <a:buChar char="Ø"/>
            </a:pPr>
            <a:r>
              <a:rPr lang="fr-FR" sz="1500" b="1" dirty="0">
                <a:latin typeface="Arial" panose="020B0604020202020204" pitchFamily="34" charset="0"/>
                <a:cs typeface="Arial" panose="020B0604020202020204" pitchFamily="34" charset="0"/>
              </a:rPr>
              <a:t>Fiscalité directe</a:t>
            </a:r>
            <a:r>
              <a:rPr lang="fr-FR" sz="1500" dirty="0">
                <a:latin typeface="Arial" panose="020B0604020202020204" pitchFamily="34" charset="0"/>
                <a:cs typeface="Arial" panose="020B0604020202020204" pitchFamily="34" charset="0"/>
              </a:rPr>
              <a:t> </a:t>
            </a:r>
            <a:r>
              <a:rPr lang="fr-FR" sz="1600" dirty="0">
                <a:latin typeface="Arial" panose="020B0604020202020204" pitchFamily="34" charset="0"/>
                <a:cs typeface="Arial" panose="020B0604020202020204" pitchFamily="34" charset="0"/>
              </a:rPr>
              <a:t>– Avec des taux d'imposition inchangés, les bases fiscales devraient augmenter de 1,7 %, ce qui, en théorie, ferait grimper les recettes fiscales locales, même sans Projet de Loi de Finances (PLF). Pourtant, le budget prévisionnel prévoit seulement une hausse de 0,93 %. Cette différence s'explique par la forte part des locaux professionnels et commerciaux (43 % des biens), dont la valeur locative est recalculée en fonction de la surface, d’un tarif au mètre carré et d’un coefficient de localisation. Ces spécificités limitent l’impact immédiat de la revalorisation des bases fiscales.</a:t>
            </a:r>
          </a:p>
          <a:p>
            <a:pPr marL="285757" indent="-285757" algn="just">
              <a:spcBef>
                <a:spcPts val="1200"/>
              </a:spcBef>
              <a:buFont typeface="Wingdings" charset="2"/>
              <a:buChar char="Ø"/>
            </a:pPr>
            <a:r>
              <a:rPr lang="fr-FR" sz="1600" b="1" dirty="0">
                <a:latin typeface="Arial" panose="020B0604020202020204" pitchFamily="34" charset="0"/>
                <a:cs typeface="Arial" panose="020B0604020202020204" pitchFamily="34" charset="0"/>
              </a:rPr>
              <a:t>Attribution de compensation</a:t>
            </a:r>
            <a:r>
              <a:rPr lang="fr-FR" sz="1600" dirty="0">
                <a:latin typeface="Arial" panose="020B0604020202020204" pitchFamily="34" charset="0"/>
                <a:cs typeface="Arial" panose="020B0604020202020204" pitchFamily="34" charset="0"/>
              </a:rPr>
              <a:t> – Elle est versée par la CA Val Parisis et vise à compenser le coût des compétences transférées. Le montant des attributions de compensation seront identiques aux chiffres de 2024, soit 2 755 092 € compte-tenu de l’absence de transfert récent de compétences.</a:t>
            </a:r>
          </a:p>
        </p:txBody>
      </p:sp>
      <p:sp>
        <p:nvSpPr>
          <p:cNvPr id="6" name="Espace réservé de la date 3">
            <a:extLst>
              <a:ext uri="{FF2B5EF4-FFF2-40B4-BE49-F238E27FC236}">
                <a16:creationId xmlns:a16="http://schemas.microsoft.com/office/drawing/2014/main" id="{C4AB8070-D612-C845-9BB2-ECCFF063D5FC}"/>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7" name="Espace réservé du numéro de diapositive 1">
            <a:extLst>
              <a:ext uri="{FF2B5EF4-FFF2-40B4-BE49-F238E27FC236}">
                <a16:creationId xmlns:a16="http://schemas.microsoft.com/office/drawing/2014/main" id="{1F2051AE-93A9-774B-930A-7E4E67E773BA}"/>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17</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1032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AFAFD04-2193-F544-A02E-44C176165A99}"/>
              </a:ext>
            </a:extLst>
          </p:cNvPr>
          <p:cNvSpPr txBox="1"/>
          <p:nvPr/>
        </p:nvSpPr>
        <p:spPr>
          <a:xfrm>
            <a:off x="704850" y="1700808"/>
            <a:ext cx="8569325" cy="3939540"/>
          </a:xfrm>
          <a:prstGeom prst="rect">
            <a:avLst/>
          </a:prstGeom>
          <a:noFill/>
        </p:spPr>
        <p:txBody>
          <a:bodyPr wrap="square" rtlCol="0">
            <a:spAutoFit/>
          </a:bodyPr>
          <a:lstStyle/>
          <a:p>
            <a:pPr marL="285750" indent="-285750" algn="just">
              <a:buFont typeface="Wingdings" panose="05000000000000000000" pitchFamily="2" charset="2"/>
              <a:buChar char="Ø"/>
            </a:pPr>
            <a:r>
              <a:rPr lang="fr-FR" sz="1600" b="1" dirty="0">
                <a:latin typeface="Arial" panose="020B0604020202020204" pitchFamily="34" charset="0"/>
                <a:cs typeface="Arial" panose="020B0604020202020204" pitchFamily="34" charset="0"/>
              </a:rPr>
              <a:t>Taxe additionnelle sur les mutations des immeubles </a:t>
            </a:r>
            <a:r>
              <a:rPr lang="fr-FR" sz="1600" dirty="0">
                <a:latin typeface="Arial" panose="020B0604020202020204" pitchFamily="34" charset="0"/>
                <a:cs typeface="Arial" panose="020B0604020202020204" pitchFamily="34" charset="0"/>
              </a:rPr>
              <a:t>– Le rendement de la taxe additionnelle a connu des années exceptionnelles en 2022 (552 043 €) et 2023 (479 122 €). Toutefois, une inversion de tendance s'est amorcée, conformément aux prévisions, en raison d'un ralentissement du marché immobilier, principalement causé par la hausse des taux d'intérêt et le durcissement des critères d'emprunt. Ainsi, en 2024, un net recul a été observé, avec un encaissement de seulement 258 620 €. Pour l'année 2025, une stabilisation du produit est envisagée, un scénario jugé à la fois prudent et réaliste. En dépit des turbulences actuelles, certains indicateurs suggèrent une stabilisation du marché immobilier, voire une reprise. Par ailleurs, la loi Climat et Résilience devrait encourager la rénovation des copropriétés grâce à des prêts avantageux, ce qui constitue une perspective positive pour les investisseurs.</a:t>
            </a:r>
            <a:endParaRPr lang="is-IS" sz="1600" b="1" dirty="0">
              <a:latin typeface="Arial" panose="020B0604020202020204" pitchFamily="34" charset="0"/>
              <a:cs typeface="Arial" panose="020B0604020202020204" pitchFamily="34" charset="0"/>
            </a:endParaRPr>
          </a:p>
          <a:p>
            <a:pPr marL="285757" indent="-285757" algn="just">
              <a:spcBef>
                <a:spcPts val="1200"/>
              </a:spcBef>
              <a:buFont typeface="Wingdings" panose="05000000000000000000" pitchFamily="2" charset="2"/>
              <a:buChar char="Ø"/>
            </a:pPr>
            <a:r>
              <a:rPr lang="is-IS" sz="1600" b="1" dirty="0">
                <a:latin typeface="Arial" panose="020B0604020202020204" pitchFamily="34" charset="0"/>
                <a:cs typeface="Arial" panose="020B0604020202020204" pitchFamily="34" charset="0"/>
              </a:rPr>
              <a:t>Dotation Globale de Fonctionnement (DGF) </a:t>
            </a:r>
            <a:r>
              <a:rPr lang="is-IS" sz="1600" dirty="0">
                <a:latin typeface="Arial" panose="020B0604020202020204" pitchFamily="34" charset="0"/>
                <a:cs typeface="Arial" panose="020B0604020202020204" pitchFamily="34" charset="0"/>
              </a:rPr>
              <a:t>–</a:t>
            </a:r>
            <a:r>
              <a:rPr lang="is-IS" sz="1600" b="1" dirty="0">
                <a:latin typeface="Arial" panose="020B0604020202020204" pitchFamily="34" charset="0"/>
                <a:cs typeface="Arial" panose="020B0604020202020204" pitchFamily="34" charset="0"/>
              </a:rPr>
              <a:t> </a:t>
            </a:r>
            <a:r>
              <a:rPr lang="fr-FR" sz="1600" dirty="0">
                <a:latin typeface="Arial" panose="020B0604020202020204" pitchFamily="34" charset="0"/>
                <a:cs typeface="Arial" panose="020B0604020202020204" pitchFamily="34" charset="0"/>
              </a:rPr>
              <a:t>L'inscription de la </a:t>
            </a:r>
            <a:r>
              <a:rPr lang="fr-FR" sz="1600" b="1" dirty="0">
                <a:latin typeface="Arial" panose="020B0604020202020204" pitchFamily="34" charset="0"/>
                <a:cs typeface="Arial" panose="020B0604020202020204" pitchFamily="34" charset="0"/>
              </a:rPr>
              <a:t>DGF </a:t>
            </a:r>
            <a:r>
              <a:rPr lang="fr-FR" sz="1600" dirty="0">
                <a:latin typeface="Arial" panose="020B0604020202020204" pitchFamily="34" charset="0"/>
                <a:cs typeface="Arial" panose="020B0604020202020204" pitchFamily="34" charset="0"/>
              </a:rPr>
              <a:t>reste identique à celle de 2024 en raison de l'absence de Loi de Finances. Toutefois, elle devrait augmenter de 30 000 en raison de la variation de la population.</a:t>
            </a:r>
            <a:endParaRPr lang="is-IS" sz="1600" dirty="0">
              <a:latin typeface="Arial" panose="020B0604020202020204" pitchFamily="34" charset="0"/>
              <a:cs typeface="Arial" panose="020B0604020202020204" pitchFamily="34" charset="0"/>
            </a:endParaRPr>
          </a:p>
          <a:p>
            <a:pPr algn="just"/>
            <a:endParaRPr lang="is-IS" sz="1600" dirty="0">
              <a:latin typeface="Arial" panose="020B0604020202020204" pitchFamily="34" charset="0"/>
              <a:cs typeface="Arial" panose="020B0604020202020204" pitchFamily="34" charset="0"/>
            </a:endParaRPr>
          </a:p>
        </p:txBody>
      </p:sp>
      <p:sp>
        <p:nvSpPr>
          <p:cNvPr id="6" name="Espace réservé de la date 3">
            <a:extLst>
              <a:ext uri="{FF2B5EF4-FFF2-40B4-BE49-F238E27FC236}">
                <a16:creationId xmlns:a16="http://schemas.microsoft.com/office/drawing/2014/main" id="{88D3446F-4712-B04A-99F1-05DDF839ABEB}"/>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7" name="Espace réservé du numéro de diapositive 1">
            <a:extLst>
              <a:ext uri="{FF2B5EF4-FFF2-40B4-BE49-F238E27FC236}">
                <a16:creationId xmlns:a16="http://schemas.microsoft.com/office/drawing/2014/main" id="{CA179DA1-B65E-FB4F-B063-FA0A397B479E}"/>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18</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7674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AFAFD04-2193-F544-A02E-44C176165A99}"/>
              </a:ext>
            </a:extLst>
          </p:cNvPr>
          <p:cNvSpPr txBox="1"/>
          <p:nvPr/>
        </p:nvSpPr>
        <p:spPr>
          <a:xfrm>
            <a:off x="704850" y="1659285"/>
            <a:ext cx="8569325" cy="3354765"/>
          </a:xfrm>
          <a:prstGeom prst="rect">
            <a:avLst/>
          </a:prstGeom>
          <a:noFill/>
        </p:spPr>
        <p:txBody>
          <a:bodyPr wrap="square" rtlCol="0">
            <a:spAutoFit/>
          </a:bodyPr>
          <a:lstStyle/>
          <a:p>
            <a:pPr algn="just"/>
            <a:endParaRPr lang="is-IS" sz="1600" dirty="0">
              <a:latin typeface="Arial" panose="020B0604020202020204" pitchFamily="34" charset="0"/>
              <a:cs typeface="Arial" panose="020B0604020202020204" pitchFamily="34" charset="0"/>
            </a:endParaRPr>
          </a:p>
          <a:p>
            <a:pPr algn="just"/>
            <a:endParaRPr lang="is-IS" sz="1600" dirty="0">
              <a:latin typeface="Arial" panose="020B0604020202020204" pitchFamily="34" charset="0"/>
              <a:cs typeface="Arial" panose="020B0604020202020204" pitchFamily="34" charset="0"/>
            </a:endParaRPr>
          </a:p>
          <a:p>
            <a:pPr marL="285757" indent="-285757" algn="just">
              <a:buFont typeface="Wingdings" panose="05000000000000000000" pitchFamily="2" charset="2"/>
              <a:buChar char="Ø"/>
            </a:pPr>
            <a:r>
              <a:rPr lang="fr-FR" sz="1600" b="1" dirty="0">
                <a:latin typeface="Arial" panose="020B0604020202020204" pitchFamily="34" charset="0"/>
                <a:cs typeface="Arial" panose="020B0604020202020204" pitchFamily="34" charset="0"/>
              </a:rPr>
              <a:t>Atténuations de charges </a:t>
            </a:r>
            <a:r>
              <a:rPr lang="fr-FR" sz="1600" dirty="0">
                <a:latin typeface="Arial" panose="020B0604020202020204" pitchFamily="34" charset="0"/>
                <a:cs typeface="Arial" panose="020B0604020202020204" pitchFamily="34" charset="0"/>
              </a:rPr>
              <a:t>– Elles regroupent les remboursements des accidents du travail, les longues maladies, les maladies ordinaires, etc. ; il est proposé d’y inscrire  100 000 €.</a:t>
            </a:r>
            <a:endParaRPr lang="is-IS" sz="1600" b="1" dirty="0">
              <a:latin typeface="Arial" panose="020B0604020202020204" pitchFamily="34" charset="0"/>
              <a:cs typeface="Arial" panose="020B0604020202020204" pitchFamily="34" charset="0"/>
            </a:endParaRPr>
          </a:p>
          <a:p>
            <a:pPr marL="285757" indent="-285757" algn="just">
              <a:spcBef>
                <a:spcPts val="1200"/>
              </a:spcBef>
              <a:buFont typeface="Wingdings" panose="05000000000000000000" pitchFamily="2" charset="2"/>
              <a:buChar char="Ø"/>
            </a:pPr>
            <a:r>
              <a:rPr lang="is-IS" sz="1600" b="1" dirty="0">
                <a:latin typeface="Arial" panose="020B0604020202020204" pitchFamily="34" charset="0"/>
                <a:cs typeface="Arial" panose="020B0604020202020204" pitchFamily="34" charset="0"/>
              </a:rPr>
              <a:t>Dotation de Solidarité Urbaine (DSU)</a:t>
            </a:r>
            <a:r>
              <a:rPr lang="is-IS" sz="1600" dirty="0">
                <a:latin typeface="Arial" panose="020B0604020202020204" pitchFamily="34" charset="0"/>
                <a:cs typeface="Arial" panose="020B0604020202020204" pitchFamily="34" charset="0"/>
              </a:rPr>
              <a:t> – </a:t>
            </a:r>
            <a:r>
              <a:rPr lang="fr-FR" sz="1600" dirty="0">
                <a:latin typeface="Arial" panose="020B0604020202020204" pitchFamily="34" charset="0"/>
                <a:cs typeface="Arial" panose="020B0604020202020204" pitchFamily="34" charset="0"/>
              </a:rPr>
              <a:t>Depuis 2024, la Commune fait partie du dispositif de la DSU en raison de son passage à 10 000 habitants, après avoir bénéficié de la DSR. Elle a perçu 582 865 € en 2024, et cette même somme sera inscrite au budget prévisionnel pour 2025.</a:t>
            </a:r>
          </a:p>
          <a:p>
            <a:pPr marL="285757" indent="-285757" algn="just">
              <a:spcBef>
                <a:spcPts val="1200"/>
              </a:spcBef>
              <a:buFont typeface="Wingdings" panose="05000000000000000000" pitchFamily="2" charset="2"/>
              <a:buChar char="Ø"/>
            </a:pPr>
            <a:r>
              <a:rPr lang="fr-FR" sz="1600" b="1" dirty="0">
                <a:latin typeface="Arial" panose="020B0604020202020204" pitchFamily="34" charset="0"/>
                <a:cs typeface="Arial" panose="020B0604020202020204" pitchFamily="34" charset="0"/>
              </a:rPr>
              <a:t>Les produits de service (restaurant, études et centre de loisirs) </a:t>
            </a:r>
            <a:r>
              <a:rPr lang="fr-FR" sz="1600" dirty="0">
                <a:latin typeface="Arial" panose="020B0604020202020204" pitchFamily="34" charset="0"/>
                <a:cs typeface="Arial" panose="020B0604020202020204" pitchFamily="34" charset="0"/>
              </a:rPr>
              <a:t>–</a:t>
            </a:r>
            <a:r>
              <a:rPr lang="fr-FR" sz="1600" b="1" dirty="0">
                <a:latin typeface="Arial" panose="020B0604020202020204" pitchFamily="34" charset="0"/>
                <a:cs typeface="Arial" panose="020B0604020202020204" pitchFamily="34" charset="0"/>
              </a:rPr>
              <a:t> </a:t>
            </a:r>
            <a:r>
              <a:rPr lang="fr-FR" sz="1600" dirty="0">
                <a:latin typeface="Arial" panose="020B0604020202020204" pitchFamily="34" charset="0"/>
                <a:cs typeface="Arial" panose="020B0604020202020204" pitchFamily="34" charset="0"/>
              </a:rPr>
              <a:t>Ils seront inscrits en fonction du réalisé 2024, soit environ 1 080 000 €, car dans les délibérations, il n'est pas précisé que ces produits ne seraient pas ajustés en fonction de l'inflation.</a:t>
            </a:r>
          </a:p>
        </p:txBody>
      </p:sp>
      <p:sp>
        <p:nvSpPr>
          <p:cNvPr id="6" name="Espace réservé de la date 3">
            <a:extLst>
              <a:ext uri="{FF2B5EF4-FFF2-40B4-BE49-F238E27FC236}">
                <a16:creationId xmlns:a16="http://schemas.microsoft.com/office/drawing/2014/main" id="{88D3446F-4712-B04A-99F1-05DDF839ABEB}"/>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7" name="Espace réservé du numéro de diapositive 1">
            <a:extLst>
              <a:ext uri="{FF2B5EF4-FFF2-40B4-BE49-F238E27FC236}">
                <a16:creationId xmlns:a16="http://schemas.microsoft.com/office/drawing/2014/main" id="{CA179DA1-B65E-FB4F-B063-FA0A397B479E}"/>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19</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3792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9EA7899-2D45-5941-A687-053E74C86745}"/>
              </a:ext>
            </a:extLst>
          </p:cNvPr>
          <p:cNvSpPr/>
          <p:nvPr/>
        </p:nvSpPr>
        <p:spPr>
          <a:xfrm>
            <a:off x="678657" y="1066861"/>
            <a:ext cx="8595518" cy="5386475"/>
          </a:xfrm>
          <a:prstGeom prst="rect">
            <a:avLst/>
          </a:prstGeom>
        </p:spPr>
        <p:txBody>
          <a:bodyPr wrap="square">
            <a:spAutoFit/>
          </a:bodyPr>
          <a:lstStyle/>
          <a:p>
            <a:pPr algn="ctr"/>
            <a:r>
              <a:rPr lang="fr-FR" sz="1801" b="1" cap="all" dirty="0">
                <a:solidFill>
                  <a:srgbClr val="000000"/>
                </a:solidFill>
                <a:latin typeface="Arial" panose="020B0604020202020204" pitchFamily="34" charset="0"/>
                <a:cs typeface="Arial" panose="020B0604020202020204" pitchFamily="34" charset="0"/>
              </a:rPr>
              <a:t>INTRODUCTION</a:t>
            </a:r>
            <a:endParaRPr lang="fr-FR" sz="1801" cap="all" dirty="0">
              <a:solidFill>
                <a:srgbClr val="000000"/>
              </a:solidFill>
              <a:latin typeface="Arial" panose="020B0604020202020204" pitchFamily="34" charset="0"/>
              <a:cs typeface="Arial" panose="020B0604020202020204" pitchFamily="34" charset="0"/>
            </a:endParaRPr>
          </a:p>
          <a:p>
            <a:pPr algn="ctr"/>
            <a:r>
              <a:rPr lang="fr-FR" sz="1801" b="1" cap="all" dirty="0">
                <a:solidFill>
                  <a:srgbClr val="000000"/>
                </a:solidFill>
                <a:latin typeface="Arial" panose="020B0604020202020204" pitchFamily="34" charset="0"/>
                <a:cs typeface="Arial" panose="020B0604020202020204" pitchFamily="34" charset="0"/>
              </a:rPr>
              <a:t>A – Les textes règlementaires</a:t>
            </a:r>
          </a:p>
          <a:p>
            <a:pPr algn="ctr"/>
            <a:endParaRPr lang="fr-FR" sz="1801" b="1" cap="all" dirty="0">
              <a:solidFill>
                <a:srgbClr val="000000"/>
              </a:solidFill>
              <a:latin typeface="Arial" panose="020B0604020202020204" pitchFamily="34" charset="0"/>
              <a:cs typeface="Arial" panose="020B0604020202020204" pitchFamily="34" charset="0"/>
            </a:endParaRPr>
          </a:p>
          <a:p>
            <a:pPr marL="444511" indent="-444511" algn="just" defTabSz="444511">
              <a:buFont typeface="+mj-ea"/>
              <a:buAutoNum type="circleNumDbPlain"/>
              <a:tabLst>
                <a:tab pos="444511" algn="l"/>
              </a:tabLst>
            </a:pPr>
            <a:r>
              <a:rPr lang="fr-FR" sz="1600" dirty="0">
                <a:latin typeface="Arial" panose="020B0604020202020204" pitchFamily="34" charset="0"/>
                <a:cs typeface="Arial" panose="020B0604020202020204" pitchFamily="34" charset="0"/>
              </a:rPr>
              <a:t>L’article 2312-1 du Code Général des Collectivités Territoriales rend obligatoire la tenue d’un Débat d’Orientations Budgétaires (DOB) dans les deux mois précédant le vote du Budget Primitif, afin de présenter les grandes orientations du prochain budget au Conseil Municipal et de les discuter. </a:t>
            </a:r>
          </a:p>
          <a:p>
            <a:pPr marL="444511" indent="-444511" algn="just" defTabSz="444511">
              <a:spcBef>
                <a:spcPts val="1200"/>
              </a:spcBef>
              <a:buFont typeface="+mj-ea"/>
              <a:buAutoNum type="circleNumDbPlain"/>
              <a:tabLst>
                <a:tab pos="444511" algn="l"/>
              </a:tabLst>
            </a:pPr>
            <a:r>
              <a:rPr lang="fr-FR" sz="1600" dirty="0">
                <a:latin typeface="Arial" panose="020B0604020202020204" pitchFamily="34" charset="0"/>
                <a:cs typeface="Arial" panose="020B0604020202020204" pitchFamily="34" charset="0"/>
              </a:rPr>
              <a:t>La loi du 7 août 2015, portant Nouvelle Organisation Territoriale de la République (Loi NOTRe) précisée par le décret n°2016-841du 24 juin 2016, a renforcé le rôle du DOB en définissant son contenu.</a:t>
            </a:r>
          </a:p>
          <a:p>
            <a:pPr marL="447686" indent="-447686" algn="just">
              <a:spcBef>
                <a:spcPts val="1200"/>
              </a:spcBef>
              <a:tabLst>
                <a:tab pos="447686" algn="l"/>
              </a:tabLst>
            </a:pPr>
            <a:r>
              <a:rPr lang="fr-FR" sz="1600" dirty="0">
                <a:latin typeface="Arial" panose="020B0604020202020204" pitchFamily="34" charset="0"/>
                <a:cs typeface="Arial" panose="020B0604020202020204" pitchFamily="34" charset="0"/>
              </a:rPr>
              <a:t>	Le DOB doit comporter les informations suivantes (article D.2312-3 du CGCT) :</a:t>
            </a:r>
          </a:p>
          <a:p>
            <a:pPr marL="733444" lvl="1" indent="-285757" algn="just" defTabSz="444511">
              <a:spcBef>
                <a:spcPts val="600"/>
              </a:spcBef>
              <a:buFont typeface="Wingdings" charset="2"/>
              <a:buChar char="Ø"/>
              <a:tabLst>
                <a:tab pos="811234" algn="l"/>
              </a:tabLst>
            </a:pPr>
            <a:r>
              <a:rPr lang="fr-FR" sz="1600" dirty="0">
                <a:latin typeface="Arial" panose="020B0604020202020204" pitchFamily="34" charset="0"/>
                <a:cs typeface="Arial" panose="020B0604020202020204" pitchFamily="34" charset="0"/>
              </a:rPr>
              <a:t>La présentation des hypothèses générales prises sur les dépenses et les recettes.</a:t>
            </a:r>
          </a:p>
          <a:p>
            <a:pPr marL="733444" lvl="1" indent="-285757" algn="just" defTabSz="444511">
              <a:spcBef>
                <a:spcPts val="600"/>
              </a:spcBef>
              <a:buFont typeface="Wingdings" charset="2"/>
              <a:buChar char="Ø"/>
              <a:tabLst>
                <a:tab pos="811234" algn="l"/>
              </a:tabLst>
            </a:pPr>
            <a:r>
              <a:rPr lang="fr-FR" sz="1600" dirty="0">
                <a:latin typeface="Arial" panose="020B0604020202020204" pitchFamily="34" charset="0"/>
                <a:cs typeface="Arial" panose="020B0604020202020204" pitchFamily="34" charset="0"/>
              </a:rPr>
              <a:t>La présentation des engagements pluriannuels, notamment en matière              d’investissement.</a:t>
            </a:r>
          </a:p>
          <a:p>
            <a:pPr marL="733444" lvl="1" indent="-285757" algn="just" defTabSz="444511">
              <a:spcBef>
                <a:spcPts val="600"/>
              </a:spcBef>
              <a:buFont typeface="Wingdings" charset="2"/>
              <a:buChar char="Ø"/>
              <a:tabLst>
                <a:tab pos="811234" algn="l"/>
              </a:tabLst>
            </a:pPr>
            <a:r>
              <a:rPr lang="fr-FR" sz="1600" dirty="0">
                <a:latin typeface="Arial" panose="020B0604020202020204" pitchFamily="34" charset="0"/>
                <a:cs typeface="Arial" panose="020B0604020202020204" pitchFamily="34" charset="0"/>
              </a:rPr>
              <a:t>La présentation des éléments relatifs à la structure et à la gestion de l’encours de dette.</a:t>
            </a:r>
          </a:p>
          <a:p>
            <a:pPr marL="733444" lvl="1" indent="-285757" algn="just" defTabSz="444511">
              <a:spcBef>
                <a:spcPts val="600"/>
              </a:spcBef>
              <a:buFont typeface="Wingdings" charset="2"/>
              <a:buChar char="Ø"/>
              <a:tabLst>
                <a:tab pos="811234" algn="l"/>
              </a:tabLst>
            </a:pPr>
            <a:r>
              <a:rPr lang="fr-FR" sz="1600" dirty="0">
                <a:latin typeface="Arial" panose="020B0604020202020204" pitchFamily="34" charset="0"/>
                <a:cs typeface="Arial" panose="020B0604020202020204" pitchFamily="34" charset="0"/>
              </a:rPr>
              <a:t>L’analyse des ratios budgétaires et de leur évolution permettant de qualifier le projet du budget présenté et l’évolution de l’équilibre budgétaire dans le temps.</a:t>
            </a:r>
          </a:p>
        </p:txBody>
      </p:sp>
      <p:sp>
        <p:nvSpPr>
          <p:cNvPr id="5" name="ZoneTexte 4">
            <a:extLst>
              <a:ext uri="{FF2B5EF4-FFF2-40B4-BE49-F238E27FC236}">
                <a16:creationId xmlns:a16="http://schemas.microsoft.com/office/drawing/2014/main" id="{14CB83D9-4471-4C49-B5FA-0D290D398607}"/>
              </a:ext>
            </a:extLst>
          </p:cNvPr>
          <p:cNvSpPr txBox="1"/>
          <p:nvPr/>
        </p:nvSpPr>
        <p:spPr>
          <a:xfrm>
            <a:off x="2472073" y="2020186"/>
            <a:ext cx="184731" cy="369460"/>
          </a:xfrm>
          <a:prstGeom prst="rect">
            <a:avLst/>
          </a:prstGeom>
          <a:noFill/>
        </p:spPr>
        <p:txBody>
          <a:bodyPr wrap="none" rtlCol="0">
            <a:spAutoFit/>
          </a:bodyPr>
          <a:lstStyle/>
          <a:p>
            <a:endParaRPr lang="fr-FR" sz="1801"/>
          </a:p>
        </p:txBody>
      </p:sp>
      <p:sp>
        <p:nvSpPr>
          <p:cNvPr id="8" name="Espace réservé de la date 3">
            <a:extLst>
              <a:ext uri="{FF2B5EF4-FFF2-40B4-BE49-F238E27FC236}">
                <a16:creationId xmlns:a16="http://schemas.microsoft.com/office/drawing/2014/main" id="{8267511C-FBF0-2B47-8FF8-A52F70B42328}"/>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11" name="Espace réservé du numéro de diapositive 1">
            <a:extLst>
              <a:ext uri="{FF2B5EF4-FFF2-40B4-BE49-F238E27FC236}">
                <a16:creationId xmlns:a16="http://schemas.microsoft.com/office/drawing/2014/main" id="{3643F701-A985-EA4C-A73A-E7F85CEB2921}"/>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2</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67758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DA7318EF-8691-7E4E-8D53-18B2CFDF4B27}"/>
              </a:ext>
            </a:extLst>
          </p:cNvPr>
          <p:cNvSpPr txBox="1"/>
          <p:nvPr/>
        </p:nvSpPr>
        <p:spPr>
          <a:xfrm>
            <a:off x="2120334" y="1412776"/>
            <a:ext cx="5665332" cy="369460"/>
          </a:xfrm>
          <a:prstGeom prst="rect">
            <a:avLst/>
          </a:prstGeom>
          <a:noFill/>
        </p:spPr>
        <p:txBody>
          <a:bodyPr wrap="none" rtlCol="0">
            <a:spAutoFit/>
          </a:bodyPr>
          <a:lstStyle/>
          <a:p>
            <a:pPr algn="ctr"/>
            <a:r>
              <a:rPr lang="fr-FR" sz="1801" b="1" cap="small" dirty="0">
                <a:solidFill>
                  <a:srgbClr val="000000"/>
                </a:solidFill>
                <a:latin typeface="Arial" panose="020B0604020202020204" pitchFamily="34" charset="0"/>
                <a:cs typeface="Arial" panose="020B0604020202020204" pitchFamily="34" charset="0"/>
              </a:rPr>
              <a:t>Évolution des dépenses de fonctionnement (en €) </a:t>
            </a:r>
            <a:endParaRPr lang="fr-FR" sz="1801" cap="small" dirty="0">
              <a:solidFill>
                <a:srgbClr val="000000"/>
              </a:solidFill>
              <a:latin typeface="Arial" panose="020B0604020202020204" pitchFamily="34" charset="0"/>
              <a:cs typeface="Arial" panose="020B0604020202020204" pitchFamily="34" charset="0"/>
            </a:endParaRPr>
          </a:p>
        </p:txBody>
      </p:sp>
      <p:graphicFrame>
        <p:nvGraphicFramePr>
          <p:cNvPr id="5" name="Tableau 4">
            <a:extLst>
              <a:ext uri="{FF2B5EF4-FFF2-40B4-BE49-F238E27FC236}">
                <a16:creationId xmlns:a16="http://schemas.microsoft.com/office/drawing/2014/main" id="{4435B952-A41D-2B47-9061-0A3A500B0016}"/>
              </a:ext>
            </a:extLst>
          </p:cNvPr>
          <p:cNvGraphicFramePr>
            <a:graphicFrameLocks noGrp="1"/>
          </p:cNvGraphicFramePr>
          <p:nvPr>
            <p:extLst>
              <p:ext uri="{D42A27DB-BD31-4B8C-83A1-F6EECF244321}">
                <p14:modId xmlns:p14="http://schemas.microsoft.com/office/powerpoint/2010/main" val="2270329412"/>
              </p:ext>
            </p:extLst>
          </p:nvPr>
        </p:nvGraphicFramePr>
        <p:xfrm>
          <a:off x="824737" y="2088824"/>
          <a:ext cx="8256526" cy="3477892"/>
        </p:xfrm>
        <a:graphic>
          <a:graphicData uri="http://schemas.openxmlformats.org/drawingml/2006/table">
            <a:tbl>
              <a:tblPr firstRow="1" bandRow="1">
                <a:tableStyleId>{2D5ABB26-0587-4C30-8999-92F81FD0307C}</a:tableStyleId>
              </a:tblPr>
              <a:tblGrid>
                <a:gridCol w="4008054">
                  <a:extLst>
                    <a:ext uri="{9D8B030D-6E8A-4147-A177-3AD203B41FA5}">
                      <a16:colId xmlns:a16="http://schemas.microsoft.com/office/drawing/2014/main" val="20000"/>
                    </a:ext>
                  </a:extLst>
                </a:gridCol>
                <a:gridCol w="1286006">
                  <a:extLst>
                    <a:ext uri="{9D8B030D-6E8A-4147-A177-3AD203B41FA5}">
                      <a16:colId xmlns:a16="http://schemas.microsoft.com/office/drawing/2014/main" val="20001"/>
                    </a:ext>
                  </a:extLst>
                </a:gridCol>
                <a:gridCol w="1259470">
                  <a:extLst>
                    <a:ext uri="{9D8B030D-6E8A-4147-A177-3AD203B41FA5}">
                      <a16:colId xmlns:a16="http://schemas.microsoft.com/office/drawing/2014/main" val="20002"/>
                    </a:ext>
                  </a:extLst>
                </a:gridCol>
                <a:gridCol w="1702996">
                  <a:extLst>
                    <a:ext uri="{9D8B030D-6E8A-4147-A177-3AD203B41FA5}">
                      <a16:colId xmlns:a16="http://schemas.microsoft.com/office/drawing/2014/main" val="2152450140"/>
                    </a:ext>
                  </a:extLst>
                </a:gridCol>
              </a:tblGrid>
              <a:tr h="483529">
                <a:tc>
                  <a:txBody>
                    <a:bodyPr/>
                    <a:lstStyle/>
                    <a:p>
                      <a:endParaRPr lang="fr-FR" sz="1600" dirty="0">
                        <a:solidFill>
                          <a:schemeClr val="tx1"/>
                        </a:solidFill>
                        <a:latin typeface="Arial"/>
                        <a:cs typeface="Arial"/>
                      </a:endParaRPr>
                    </a:p>
                  </a:txBody>
                  <a:tcPr marT="45721" marB="45721" anchor="ctr">
                    <a:lnB w="12700" cap="flat" cmpd="sng" algn="ctr">
                      <a:solidFill>
                        <a:prstClr val="black"/>
                      </a:solidFill>
                      <a:prstDash val="solid"/>
                      <a:round/>
                      <a:headEnd type="none" w="med" len="med"/>
                      <a:tailEnd type="none" w="med" len="med"/>
                    </a:lnB>
                  </a:tcPr>
                </a:tc>
                <a:tc>
                  <a:txBody>
                    <a:bodyPr/>
                    <a:lstStyle/>
                    <a:p>
                      <a:pPr algn="r"/>
                      <a:r>
                        <a:rPr lang="fr-FR" sz="1600" b="1" dirty="0">
                          <a:solidFill>
                            <a:schemeClr val="tx1"/>
                          </a:solidFill>
                          <a:latin typeface="Arial"/>
                          <a:cs typeface="Arial"/>
                        </a:rPr>
                        <a:t>CA 2022</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b="1" dirty="0">
                          <a:solidFill>
                            <a:schemeClr val="tx1"/>
                          </a:solidFill>
                          <a:latin typeface="Arial"/>
                          <a:cs typeface="Arial"/>
                        </a:rPr>
                        <a:t>CA 2023</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b="1" dirty="0">
                          <a:solidFill>
                            <a:schemeClr val="tx1"/>
                          </a:solidFill>
                          <a:latin typeface="Arial"/>
                          <a:cs typeface="Arial"/>
                        </a:rPr>
                        <a:t>Prévision CA 2024</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0"/>
                  </a:ext>
                </a:extLst>
              </a:tr>
              <a:tr h="645014">
                <a:tc>
                  <a:txBody>
                    <a:bodyPr/>
                    <a:lstStyle/>
                    <a:p>
                      <a:pPr algn="l"/>
                      <a:r>
                        <a:rPr lang="fr-FR" sz="1600" b="1" dirty="0">
                          <a:solidFill>
                            <a:schemeClr val="tx1"/>
                          </a:solidFill>
                          <a:latin typeface="Arial"/>
                          <a:cs typeface="Arial"/>
                        </a:rPr>
                        <a:t>Total des dépenses</a:t>
                      </a:r>
                      <a:r>
                        <a:rPr lang="fr-FR" sz="1600" b="1" baseline="0" dirty="0">
                          <a:solidFill>
                            <a:schemeClr val="tx1"/>
                          </a:solidFill>
                          <a:latin typeface="Arial"/>
                          <a:cs typeface="Arial"/>
                        </a:rPr>
                        <a:t> réelles de fonctionnement</a:t>
                      </a:r>
                      <a:endParaRPr lang="fr-FR" sz="1600" b="1" dirty="0">
                        <a:solidFill>
                          <a:schemeClr val="tx1"/>
                        </a:solidFill>
                        <a:latin typeface="Arial"/>
                        <a:cs typeface="Arial"/>
                      </a:endParaRP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11 180 013</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11 509 222</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11 780 420</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1"/>
                  </a:ext>
                </a:extLst>
              </a:tr>
              <a:tr h="360040">
                <a:tc>
                  <a:txBody>
                    <a:bodyPr/>
                    <a:lstStyle/>
                    <a:p>
                      <a:pPr algn="just"/>
                      <a:r>
                        <a:rPr lang="fr-FR" sz="1600" b="1" dirty="0">
                          <a:solidFill>
                            <a:schemeClr val="tx1"/>
                          </a:solidFill>
                          <a:latin typeface="Arial"/>
                          <a:cs typeface="Arial"/>
                        </a:rPr>
                        <a:t>Évolution</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latin typeface="Arial"/>
                          <a:cs typeface="Arial"/>
                        </a:rPr>
                        <a:t>+ 2,94%</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latin typeface="Arial"/>
                          <a:cs typeface="Arial"/>
                        </a:rPr>
                        <a:t>+ 2,36%</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2"/>
                  </a:ext>
                </a:extLst>
              </a:tr>
              <a:tr h="678450">
                <a:tc>
                  <a:txBody>
                    <a:bodyPr/>
                    <a:lstStyle/>
                    <a:p>
                      <a:pPr algn="l"/>
                      <a:r>
                        <a:rPr lang="fr-FR" sz="1600" b="1" dirty="0">
                          <a:solidFill>
                            <a:schemeClr val="tx1"/>
                          </a:solidFill>
                          <a:latin typeface="Arial"/>
                          <a:cs typeface="Arial"/>
                        </a:rPr>
                        <a:t>Charges de personnel et frais assimilés (chap 012)</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7 161 255</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7 354 527</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7 645 035</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3"/>
                  </a:ext>
                </a:extLst>
              </a:tr>
              <a:tr h="432048">
                <a:tc>
                  <a:txBody>
                    <a:bodyPr/>
                    <a:lstStyle/>
                    <a:p>
                      <a:pPr algn="just"/>
                      <a:r>
                        <a:rPr lang="fr-FR" sz="1600" b="1" dirty="0">
                          <a:solidFill>
                            <a:schemeClr val="tx1"/>
                          </a:solidFill>
                          <a:latin typeface="Arial"/>
                          <a:cs typeface="Arial"/>
                        </a:rPr>
                        <a:t>Évolution</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+ 2,70%</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+ 3,95%</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4"/>
                  </a:ext>
                </a:extLst>
              </a:tr>
              <a:tr h="447936">
                <a:tc>
                  <a:txBody>
                    <a:bodyPr/>
                    <a:lstStyle/>
                    <a:p>
                      <a:pPr algn="l"/>
                      <a:r>
                        <a:rPr lang="fr-FR" sz="1600" b="1" dirty="0">
                          <a:solidFill>
                            <a:schemeClr val="tx1"/>
                          </a:solidFill>
                          <a:latin typeface="Arial"/>
                          <a:cs typeface="Arial"/>
                        </a:rPr>
                        <a:t>Charges</a:t>
                      </a:r>
                      <a:r>
                        <a:rPr lang="fr-FR" sz="1600" b="1" baseline="0" dirty="0">
                          <a:solidFill>
                            <a:schemeClr val="tx1"/>
                          </a:solidFill>
                          <a:latin typeface="Arial"/>
                          <a:cs typeface="Arial"/>
                        </a:rPr>
                        <a:t> à caractère général (chap 011)</a:t>
                      </a:r>
                      <a:endParaRPr lang="fr-FR" sz="1600" b="1" dirty="0">
                        <a:solidFill>
                          <a:schemeClr val="tx1"/>
                        </a:solidFill>
                        <a:latin typeface="Arial"/>
                        <a:cs typeface="Arial"/>
                      </a:endParaRP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2 989 479</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3 334 372</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3 287 105</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5"/>
                  </a:ext>
                </a:extLst>
              </a:tr>
              <a:tr h="288032">
                <a:tc>
                  <a:txBody>
                    <a:bodyPr/>
                    <a:lstStyle/>
                    <a:p>
                      <a:pPr algn="just"/>
                      <a:r>
                        <a:rPr lang="fr-FR" sz="1600" b="1" dirty="0">
                          <a:solidFill>
                            <a:schemeClr val="tx1"/>
                          </a:solidFill>
                          <a:latin typeface="Arial"/>
                          <a:cs typeface="Arial"/>
                        </a:rPr>
                        <a:t>Évolution</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+ 11,54%</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latin typeface="Arial" panose="020B0604020202020204" pitchFamily="34" charset="0"/>
                          <a:cs typeface="Arial" panose="020B0604020202020204" pitchFamily="34" charset="0"/>
                        </a:rPr>
                        <a:t>– </a:t>
                      </a:r>
                      <a:r>
                        <a:rPr lang="fr-FR" sz="1600" dirty="0">
                          <a:solidFill>
                            <a:schemeClr val="tx1"/>
                          </a:solidFill>
                          <a:latin typeface="Arial"/>
                          <a:cs typeface="Arial"/>
                        </a:rPr>
                        <a:t>1,42%</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8" name="Espace réservé de la date 3">
            <a:extLst>
              <a:ext uri="{FF2B5EF4-FFF2-40B4-BE49-F238E27FC236}">
                <a16:creationId xmlns:a16="http://schemas.microsoft.com/office/drawing/2014/main" id="{906DB3DA-201D-E94F-BE90-860192AB1AD6}"/>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9" name="Espace réservé du numéro de diapositive 1">
            <a:extLst>
              <a:ext uri="{FF2B5EF4-FFF2-40B4-BE49-F238E27FC236}">
                <a16:creationId xmlns:a16="http://schemas.microsoft.com/office/drawing/2014/main" id="{9BB751D2-D387-5D48-9637-6B22AD17A52B}"/>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20</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58259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EF3DF0F4-8485-4345-9A6B-3CD9EC395D01}"/>
              </a:ext>
            </a:extLst>
          </p:cNvPr>
          <p:cNvSpPr txBox="1"/>
          <p:nvPr/>
        </p:nvSpPr>
        <p:spPr>
          <a:xfrm>
            <a:off x="2485818" y="1323202"/>
            <a:ext cx="4934363" cy="369460"/>
          </a:xfrm>
          <a:prstGeom prst="rect">
            <a:avLst/>
          </a:prstGeom>
          <a:noFill/>
        </p:spPr>
        <p:txBody>
          <a:bodyPr wrap="none" rtlCol="0">
            <a:spAutoFit/>
          </a:bodyPr>
          <a:lstStyle/>
          <a:p>
            <a:pPr algn="ctr" defTabSz="457211">
              <a:defRPr/>
            </a:pPr>
            <a:r>
              <a:rPr lang="fr-FR" sz="1801" b="1" cap="small" dirty="0">
                <a:solidFill>
                  <a:srgbClr val="000000"/>
                </a:solidFill>
                <a:latin typeface="Arial" panose="020B0604020202020204" pitchFamily="34" charset="0"/>
                <a:cs typeface="Arial" panose="020B0604020202020204" pitchFamily="34" charset="0"/>
              </a:rPr>
              <a:t>Évolution des dépenses de fonctionnement</a:t>
            </a:r>
          </a:p>
        </p:txBody>
      </p:sp>
      <p:graphicFrame>
        <p:nvGraphicFramePr>
          <p:cNvPr id="7" name="Graphique 6">
            <a:extLst>
              <a:ext uri="{FF2B5EF4-FFF2-40B4-BE49-F238E27FC236}">
                <a16:creationId xmlns:a16="http://schemas.microsoft.com/office/drawing/2014/main" id="{79010A51-639D-E74F-9748-FEFF3F018E3E}"/>
              </a:ext>
            </a:extLst>
          </p:cNvPr>
          <p:cNvGraphicFramePr/>
          <p:nvPr>
            <p:extLst>
              <p:ext uri="{D42A27DB-BD31-4B8C-83A1-F6EECF244321}">
                <p14:modId xmlns:p14="http://schemas.microsoft.com/office/powerpoint/2010/main" val="1892682551"/>
              </p:ext>
            </p:extLst>
          </p:nvPr>
        </p:nvGraphicFramePr>
        <p:xfrm>
          <a:off x="704850" y="2063790"/>
          <a:ext cx="7992566" cy="4175124"/>
        </p:xfrm>
        <a:graphic>
          <a:graphicData uri="http://schemas.openxmlformats.org/drawingml/2006/chart">
            <c:chart xmlns:c="http://schemas.openxmlformats.org/drawingml/2006/chart" xmlns:r="http://schemas.openxmlformats.org/officeDocument/2006/relationships" r:id="rId3"/>
          </a:graphicData>
        </a:graphic>
      </p:graphicFrame>
      <p:sp>
        <p:nvSpPr>
          <p:cNvPr id="8" name="ZoneTexte 7">
            <a:extLst>
              <a:ext uri="{FF2B5EF4-FFF2-40B4-BE49-F238E27FC236}">
                <a16:creationId xmlns:a16="http://schemas.microsoft.com/office/drawing/2014/main" id="{3D411B20-658F-EC43-A5A4-3F62C1F422D0}"/>
              </a:ext>
            </a:extLst>
          </p:cNvPr>
          <p:cNvSpPr txBox="1"/>
          <p:nvPr/>
        </p:nvSpPr>
        <p:spPr>
          <a:xfrm>
            <a:off x="1640632" y="1825854"/>
            <a:ext cx="433132" cy="307905"/>
          </a:xfrm>
          <a:prstGeom prst="rect">
            <a:avLst/>
          </a:prstGeom>
          <a:noFill/>
        </p:spPr>
        <p:txBody>
          <a:bodyPr wrap="none" rtlCol="0">
            <a:spAutoFit/>
          </a:bodyPr>
          <a:lstStyle/>
          <a:p>
            <a:pPr defTabSz="457211">
              <a:defRPr/>
            </a:pPr>
            <a:r>
              <a:rPr lang="fr-FR" sz="1401" dirty="0">
                <a:solidFill>
                  <a:prstClr val="black"/>
                </a:solidFill>
                <a:latin typeface="Arial" panose="020B0604020202020204" pitchFamily="34" charset="0"/>
                <a:cs typeface="Arial" panose="020B0604020202020204" pitchFamily="34" charset="0"/>
              </a:rPr>
              <a:t>M€</a:t>
            </a:r>
          </a:p>
        </p:txBody>
      </p:sp>
      <p:sp>
        <p:nvSpPr>
          <p:cNvPr id="11" name="Espace réservé de la date 3">
            <a:extLst>
              <a:ext uri="{FF2B5EF4-FFF2-40B4-BE49-F238E27FC236}">
                <a16:creationId xmlns:a16="http://schemas.microsoft.com/office/drawing/2014/main" id="{B1CECDBF-9A96-5147-B22A-940502D08488}"/>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12" name="Espace réservé du numéro de diapositive 1">
            <a:extLst>
              <a:ext uri="{FF2B5EF4-FFF2-40B4-BE49-F238E27FC236}">
                <a16:creationId xmlns:a16="http://schemas.microsoft.com/office/drawing/2014/main" id="{BE1F3D53-F124-3442-BA7B-93BC6783D8D3}"/>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21</a:t>
            </a:fld>
            <a:endParaRPr lang="fr-FR" dirty="0">
              <a:latin typeface="Arial" panose="020B0604020202020204" pitchFamily="34" charset="0"/>
              <a:cs typeface="Arial" panose="020B0604020202020204" pitchFamily="34" charset="0"/>
            </a:endParaRPr>
          </a:p>
        </p:txBody>
      </p:sp>
      <p:sp>
        <p:nvSpPr>
          <p:cNvPr id="9" name="ZoneTexte 8">
            <a:extLst>
              <a:ext uri="{FF2B5EF4-FFF2-40B4-BE49-F238E27FC236}">
                <a16:creationId xmlns:a16="http://schemas.microsoft.com/office/drawing/2014/main" id="{A45093F7-5AEE-C448-8339-A7922B258051}"/>
              </a:ext>
            </a:extLst>
          </p:cNvPr>
          <p:cNvSpPr txBox="1"/>
          <p:nvPr/>
        </p:nvSpPr>
        <p:spPr>
          <a:xfrm rot="16200000">
            <a:off x="2142095" y="3444801"/>
            <a:ext cx="596638"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11,18</a:t>
            </a:r>
          </a:p>
        </p:txBody>
      </p:sp>
      <p:sp>
        <p:nvSpPr>
          <p:cNvPr id="10" name="ZoneTexte 9">
            <a:extLst>
              <a:ext uri="{FF2B5EF4-FFF2-40B4-BE49-F238E27FC236}">
                <a16:creationId xmlns:a16="http://schemas.microsoft.com/office/drawing/2014/main" id="{340F63CC-E509-B44E-A5FB-5BE992E932AA}"/>
              </a:ext>
            </a:extLst>
          </p:cNvPr>
          <p:cNvSpPr txBox="1"/>
          <p:nvPr/>
        </p:nvSpPr>
        <p:spPr>
          <a:xfrm rot="16200000">
            <a:off x="2652260" y="3436060"/>
            <a:ext cx="596638"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11,51</a:t>
            </a:r>
          </a:p>
        </p:txBody>
      </p:sp>
      <p:sp>
        <p:nvSpPr>
          <p:cNvPr id="14" name="ZoneTexte 13">
            <a:extLst>
              <a:ext uri="{FF2B5EF4-FFF2-40B4-BE49-F238E27FC236}">
                <a16:creationId xmlns:a16="http://schemas.microsoft.com/office/drawing/2014/main" id="{3A0B318C-83E5-2042-8B71-D83ADB75EA51}"/>
              </a:ext>
            </a:extLst>
          </p:cNvPr>
          <p:cNvSpPr txBox="1"/>
          <p:nvPr/>
        </p:nvSpPr>
        <p:spPr>
          <a:xfrm rot="16200000">
            <a:off x="3143674" y="3376985"/>
            <a:ext cx="596638"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11,78</a:t>
            </a:r>
          </a:p>
        </p:txBody>
      </p:sp>
      <p:sp>
        <p:nvSpPr>
          <p:cNvPr id="19" name="ZoneTexte 18">
            <a:extLst>
              <a:ext uri="{FF2B5EF4-FFF2-40B4-BE49-F238E27FC236}">
                <a16:creationId xmlns:a16="http://schemas.microsoft.com/office/drawing/2014/main" id="{97B3F32F-DB5B-2440-B4E6-10FDDB9B0680}"/>
              </a:ext>
            </a:extLst>
          </p:cNvPr>
          <p:cNvSpPr txBox="1"/>
          <p:nvPr/>
        </p:nvSpPr>
        <p:spPr>
          <a:xfrm rot="16200000">
            <a:off x="4299603" y="3892734"/>
            <a:ext cx="595035"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7,16</a:t>
            </a:r>
          </a:p>
        </p:txBody>
      </p:sp>
      <p:sp>
        <p:nvSpPr>
          <p:cNvPr id="20" name="ZoneTexte 19">
            <a:extLst>
              <a:ext uri="{FF2B5EF4-FFF2-40B4-BE49-F238E27FC236}">
                <a16:creationId xmlns:a16="http://schemas.microsoft.com/office/drawing/2014/main" id="{5FF94EAB-8E09-4B4A-A903-1FEF22137B34}"/>
              </a:ext>
            </a:extLst>
          </p:cNvPr>
          <p:cNvSpPr txBox="1"/>
          <p:nvPr/>
        </p:nvSpPr>
        <p:spPr>
          <a:xfrm rot="16200000">
            <a:off x="4777578" y="3893536"/>
            <a:ext cx="596638"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7,35</a:t>
            </a:r>
          </a:p>
        </p:txBody>
      </p:sp>
      <p:sp>
        <p:nvSpPr>
          <p:cNvPr id="21" name="ZoneTexte 20">
            <a:extLst>
              <a:ext uri="{FF2B5EF4-FFF2-40B4-BE49-F238E27FC236}">
                <a16:creationId xmlns:a16="http://schemas.microsoft.com/office/drawing/2014/main" id="{3088AB64-4A5C-AB4D-B8A5-3D4EF45A6F10}"/>
              </a:ext>
            </a:extLst>
          </p:cNvPr>
          <p:cNvSpPr txBox="1"/>
          <p:nvPr/>
        </p:nvSpPr>
        <p:spPr>
          <a:xfrm rot="16200000">
            <a:off x="5281630" y="3856277"/>
            <a:ext cx="596638"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7,65</a:t>
            </a:r>
          </a:p>
        </p:txBody>
      </p:sp>
      <p:sp>
        <p:nvSpPr>
          <p:cNvPr id="22" name="ZoneTexte 21">
            <a:extLst>
              <a:ext uri="{FF2B5EF4-FFF2-40B4-BE49-F238E27FC236}">
                <a16:creationId xmlns:a16="http://schemas.microsoft.com/office/drawing/2014/main" id="{97D98050-E817-9646-AA68-156DD8FC99BA}"/>
              </a:ext>
            </a:extLst>
          </p:cNvPr>
          <p:cNvSpPr txBox="1"/>
          <p:nvPr/>
        </p:nvSpPr>
        <p:spPr>
          <a:xfrm rot="16200000">
            <a:off x="6425871" y="4411463"/>
            <a:ext cx="595035"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2,99</a:t>
            </a:r>
          </a:p>
        </p:txBody>
      </p:sp>
      <p:sp>
        <p:nvSpPr>
          <p:cNvPr id="23" name="ZoneTexte 22">
            <a:extLst>
              <a:ext uri="{FF2B5EF4-FFF2-40B4-BE49-F238E27FC236}">
                <a16:creationId xmlns:a16="http://schemas.microsoft.com/office/drawing/2014/main" id="{C496FB95-A083-1D47-8C9D-555CC7EB7406}"/>
              </a:ext>
            </a:extLst>
          </p:cNvPr>
          <p:cNvSpPr txBox="1"/>
          <p:nvPr/>
        </p:nvSpPr>
        <p:spPr>
          <a:xfrm rot="16200000">
            <a:off x="6929122" y="4350162"/>
            <a:ext cx="596638"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3,34</a:t>
            </a:r>
          </a:p>
        </p:txBody>
      </p:sp>
      <p:sp>
        <p:nvSpPr>
          <p:cNvPr id="24" name="ZoneTexte 23">
            <a:extLst>
              <a:ext uri="{FF2B5EF4-FFF2-40B4-BE49-F238E27FC236}">
                <a16:creationId xmlns:a16="http://schemas.microsoft.com/office/drawing/2014/main" id="{F31AA558-8C14-B64A-9A76-63721DBEC403}"/>
              </a:ext>
            </a:extLst>
          </p:cNvPr>
          <p:cNvSpPr txBox="1"/>
          <p:nvPr/>
        </p:nvSpPr>
        <p:spPr>
          <a:xfrm rot="16200000">
            <a:off x="7438644" y="4380907"/>
            <a:ext cx="535148"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3,29</a:t>
            </a:r>
          </a:p>
        </p:txBody>
      </p:sp>
    </p:spTree>
    <p:extLst>
      <p:ext uri="{BB962C8B-B14F-4D97-AF65-F5344CB8AC3E}">
        <p14:creationId xmlns:p14="http://schemas.microsoft.com/office/powerpoint/2010/main" val="130861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3E85FB5D-53BC-754C-A8DE-BF646AE87DEF}"/>
              </a:ext>
            </a:extLst>
          </p:cNvPr>
          <p:cNvSpPr txBox="1"/>
          <p:nvPr/>
        </p:nvSpPr>
        <p:spPr>
          <a:xfrm>
            <a:off x="705222" y="1484784"/>
            <a:ext cx="8568953" cy="4493666"/>
          </a:xfrm>
          <a:prstGeom prst="rect">
            <a:avLst/>
          </a:prstGeom>
          <a:noFill/>
        </p:spPr>
        <p:txBody>
          <a:bodyPr wrap="square" rtlCol="0">
            <a:spAutoFit/>
          </a:bodyPr>
          <a:lstStyle/>
          <a:p>
            <a:pPr algn="ctr"/>
            <a:r>
              <a:rPr lang="fr-FR" sz="1801" b="1" cap="small" dirty="0">
                <a:latin typeface="Arial" panose="020B0604020202020204" pitchFamily="34" charset="0"/>
                <a:ea typeface="Comic Sans MS" charset="0"/>
                <a:cs typeface="Arial" panose="020B0604020202020204" pitchFamily="34" charset="0"/>
              </a:rPr>
              <a:t>Les orientations en dépenses de fonctionnement pour 2025</a:t>
            </a:r>
          </a:p>
          <a:p>
            <a:pPr algn="ctr"/>
            <a:endParaRPr lang="fr-FR" sz="1600" dirty="0">
              <a:latin typeface="Arial" panose="020B0604020202020204" pitchFamily="34" charset="0"/>
              <a:ea typeface="Comic Sans MS" charset="0"/>
              <a:cs typeface="Arial" panose="020B0604020202020204" pitchFamily="34" charset="0"/>
            </a:endParaRPr>
          </a:p>
          <a:p>
            <a:pPr marL="355609" lvl="1" indent="-355609" algn="just">
              <a:buFont typeface="Wingdings" panose="05000000000000000000" pitchFamily="2" charset="2"/>
              <a:buChar char="Ø"/>
            </a:pPr>
            <a:r>
              <a:rPr lang="fr-FR" sz="1600" b="1" dirty="0">
                <a:latin typeface="Arial" panose="020B0604020202020204" pitchFamily="34" charset="0"/>
                <a:ea typeface="Comic Sans MS" charset="0"/>
                <a:cs typeface="Arial" panose="020B0604020202020204" pitchFamily="34" charset="0"/>
              </a:rPr>
              <a:t>Les charges à caractère général (Chapitre 011) </a:t>
            </a:r>
            <a:r>
              <a:rPr lang="fr-FR" sz="1600" dirty="0">
                <a:latin typeface="Arial" panose="020B0604020202020204" pitchFamily="34" charset="0"/>
                <a:cs typeface="Arial" panose="020B0604020202020204" pitchFamily="34" charset="0"/>
              </a:rPr>
              <a:t>– Comprenant les achats courants, les services extérieurs, ainsi que les impôts et taxes, elles ont diminué de 1,42 % entre le CA 2023 et le CA 2024. Cette baisse s’explique notamment par une moindre augmentation des coûts liés aux fluides par rapport à 2023. Pour l’année 2025, il est prévu que les dépenses incompressibles connaissent une hausse.</a:t>
            </a:r>
          </a:p>
          <a:p>
            <a:pPr marL="355609" lvl="1" indent="-355609" algn="just">
              <a:spcBef>
                <a:spcPts val="1200"/>
              </a:spcBef>
              <a:buFont typeface="Wingdings" panose="05000000000000000000" pitchFamily="2" charset="2"/>
              <a:buChar char="Ø"/>
            </a:pPr>
            <a:r>
              <a:rPr lang="fr-FR" sz="1600" b="1" dirty="0">
                <a:latin typeface="Arial" panose="020B0604020202020204" pitchFamily="34" charset="0"/>
                <a:ea typeface="Comic Sans MS" charset="0"/>
                <a:cs typeface="Arial" panose="020B0604020202020204" pitchFamily="34" charset="0"/>
              </a:rPr>
              <a:t>Les autres charges de gestion courante (Chapitre 65) et les charges exceptionnelles (Chapitre 67) </a:t>
            </a:r>
            <a:r>
              <a:rPr lang="fr-FR" sz="1600" dirty="0">
                <a:latin typeface="Arial" panose="020B0604020202020204" pitchFamily="34" charset="0"/>
                <a:cs typeface="Arial" panose="020B0604020202020204" pitchFamily="34" charset="0"/>
              </a:rPr>
              <a:t>– Elles </a:t>
            </a:r>
            <a:r>
              <a:rPr lang="fr-FR" sz="1600" dirty="0">
                <a:latin typeface="Arial" panose="020B0604020202020204" pitchFamily="34" charset="0"/>
                <a:ea typeface="Comic Sans MS" charset="0"/>
                <a:cs typeface="Arial" panose="020B0604020202020204" pitchFamily="34" charset="0"/>
              </a:rPr>
              <a:t>regroupent principalement les subventions de fonctionnement versées et les participations aux syndicats intercommunaux ; elles participent à l’effort de stabilisation des dépenses. </a:t>
            </a:r>
            <a:r>
              <a:rPr lang="fr-FR" sz="1600" dirty="0">
                <a:latin typeface="Arial" panose="020B0604020202020204" pitchFamily="34" charset="0"/>
                <a:cs typeface="Arial" panose="020B0604020202020204" pitchFamily="34" charset="0"/>
              </a:rPr>
              <a:t>Toutefois, l'enveloppe devrait légèrement augmenter en raison de la hausse de la participation au SDIS.</a:t>
            </a:r>
            <a:endParaRPr lang="fr-FR" sz="1600" dirty="0"/>
          </a:p>
          <a:p>
            <a:pPr marL="355609" lvl="1" indent="-355609" algn="just">
              <a:spcBef>
                <a:spcPts val="1200"/>
              </a:spcBef>
              <a:buFont typeface="Wingdings" panose="05000000000000000000" pitchFamily="2" charset="2"/>
              <a:buChar char="Ø"/>
            </a:pPr>
            <a:r>
              <a:rPr lang="fr-FR" sz="1600" b="1" dirty="0">
                <a:latin typeface="Arial" panose="020B0604020202020204" pitchFamily="34" charset="0"/>
                <a:ea typeface="Comic Sans MS" charset="0"/>
                <a:cs typeface="Arial" panose="020B0604020202020204" pitchFamily="34" charset="0"/>
              </a:rPr>
              <a:t>Les charges financières (Chapitre 66) </a:t>
            </a:r>
            <a:r>
              <a:rPr lang="fr-FR" sz="1600" dirty="0">
                <a:latin typeface="Arial" panose="020B0604020202020204" pitchFamily="34" charset="0"/>
                <a:cs typeface="Arial" panose="020B0604020202020204" pitchFamily="34" charset="0"/>
              </a:rPr>
              <a:t>– Pour 2025 elles s’élèveront à environ </a:t>
            </a:r>
            <a:r>
              <a:rPr lang="fr-FR" sz="1600" b="1" dirty="0">
                <a:latin typeface="Arial" panose="020B0604020202020204" pitchFamily="34" charset="0"/>
                <a:cs typeface="Arial" panose="020B0604020202020204" pitchFamily="34" charset="0"/>
              </a:rPr>
              <a:t>157 500 €</a:t>
            </a:r>
            <a:r>
              <a:rPr lang="fr-FR" sz="1600" dirty="0">
                <a:latin typeface="Arial" panose="020B0604020202020204" pitchFamily="34" charset="0"/>
                <a:cs typeface="Arial" panose="020B0604020202020204" pitchFamily="34" charset="0"/>
              </a:rPr>
              <a:t>, contre </a:t>
            </a:r>
            <a:r>
              <a:rPr lang="fr-FR" sz="1600" b="1" dirty="0">
                <a:latin typeface="Arial" panose="020B0604020202020204" pitchFamily="34" charset="0"/>
                <a:cs typeface="Arial" panose="020B0604020202020204" pitchFamily="34" charset="0"/>
              </a:rPr>
              <a:t>124 712 €</a:t>
            </a:r>
            <a:r>
              <a:rPr lang="fr-FR" sz="1600" dirty="0">
                <a:latin typeface="Arial" panose="020B0604020202020204" pitchFamily="34" charset="0"/>
                <a:cs typeface="Arial" panose="020B0604020202020204" pitchFamily="34" charset="0"/>
              </a:rPr>
              <a:t> en 2024, soit une augmentation de </a:t>
            </a:r>
            <a:r>
              <a:rPr lang="fr-FR" sz="1600" b="1" dirty="0">
                <a:latin typeface="Arial" panose="020B0604020202020204" pitchFamily="34" charset="0"/>
                <a:cs typeface="Arial" panose="020B0604020202020204" pitchFamily="34" charset="0"/>
              </a:rPr>
              <a:t>26,3 %. </a:t>
            </a:r>
            <a:r>
              <a:rPr lang="fr-FR" sz="1600" dirty="0">
                <a:latin typeface="Arial" panose="020B0604020202020204" pitchFamily="34" charset="0"/>
                <a:cs typeface="Arial" panose="020B0604020202020204" pitchFamily="34" charset="0"/>
              </a:rPr>
              <a:t>Cette hausse s’explique principalement par le fait que la Commune a contracté un emprunt d’un million d’euros en novembre 2024, générant </a:t>
            </a:r>
            <a:r>
              <a:rPr lang="fr-FR" sz="1600" b="1" dirty="0">
                <a:latin typeface="Arial" panose="020B0604020202020204" pitchFamily="34" charset="0"/>
                <a:cs typeface="Arial" panose="020B0604020202020204" pitchFamily="34" charset="0"/>
              </a:rPr>
              <a:t>32 424 € d’intérêts</a:t>
            </a:r>
            <a:r>
              <a:rPr lang="fr-FR" sz="1600" dirty="0">
                <a:latin typeface="Arial" panose="020B0604020202020204" pitchFamily="34" charset="0"/>
                <a:cs typeface="Arial" panose="020B0604020202020204" pitchFamily="34" charset="0"/>
              </a:rPr>
              <a:t> pour 2025.</a:t>
            </a:r>
            <a:r>
              <a:rPr lang="fr-FR" sz="1600" dirty="0">
                <a:latin typeface="Arial" panose="020B0604020202020204" pitchFamily="34" charset="0"/>
                <a:ea typeface="Comic Sans MS" charset="0"/>
                <a:cs typeface="Arial" panose="020B0604020202020204" pitchFamily="34" charset="0"/>
              </a:rPr>
              <a:t> </a:t>
            </a:r>
          </a:p>
        </p:txBody>
      </p:sp>
      <p:sp>
        <p:nvSpPr>
          <p:cNvPr id="7" name="Espace réservé de la date 3">
            <a:extLst>
              <a:ext uri="{FF2B5EF4-FFF2-40B4-BE49-F238E27FC236}">
                <a16:creationId xmlns:a16="http://schemas.microsoft.com/office/drawing/2014/main" id="{6A6B17E8-537E-3944-87D1-9B30FFF33E18}"/>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8" name="Espace réservé du numéro de diapositive 1">
            <a:extLst>
              <a:ext uri="{FF2B5EF4-FFF2-40B4-BE49-F238E27FC236}">
                <a16:creationId xmlns:a16="http://schemas.microsoft.com/office/drawing/2014/main" id="{892FF4CD-3744-A04D-AC0B-97EF531D4C9B}"/>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22</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3640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a:extLst>
              <a:ext uri="{FF2B5EF4-FFF2-40B4-BE49-F238E27FC236}">
                <a16:creationId xmlns:a16="http://schemas.microsoft.com/office/drawing/2014/main" id="{C1F26AD6-72B9-A54C-9D54-1FA9F517B48B}"/>
              </a:ext>
            </a:extLst>
          </p:cNvPr>
          <p:cNvSpPr txBox="1"/>
          <p:nvPr/>
        </p:nvSpPr>
        <p:spPr>
          <a:xfrm>
            <a:off x="704850" y="1196752"/>
            <a:ext cx="8569325" cy="4985980"/>
          </a:xfrm>
          <a:prstGeom prst="rect">
            <a:avLst/>
          </a:prstGeom>
          <a:noFill/>
        </p:spPr>
        <p:txBody>
          <a:bodyPr wrap="square" rtlCol="0">
            <a:spAutoFit/>
          </a:bodyPr>
          <a:lstStyle/>
          <a:p>
            <a:pPr algn="ctr"/>
            <a:r>
              <a:rPr lang="fr-FR" b="1" cap="small" dirty="0">
                <a:solidFill>
                  <a:srgbClr val="000000"/>
                </a:solidFill>
                <a:latin typeface="Arial" panose="020B0604020202020204" pitchFamily="34" charset="0"/>
                <a:cs typeface="Arial" panose="020B0604020202020204" pitchFamily="34" charset="0"/>
              </a:rPr>
              <a:t>Les perspectives des dépenses du personnel pour 2025</a:t>
            </a:r>
          </a:p>
          <a:p>
            <a:pPr algn="ctr"/>
            <a:endParaRPr lang="fr-FR" sz="1600" b="1" cap="small" dirty="0">
              <a:solidFill>
                <a:srgbClr val="000090"/>
              </a:solidFill>
              <a:latin typeface="Arial" panose="020B0604020202020204" pitchFamily="34" charset="0"/>
              <a:cs typeface="Arial" panose="020B0604020202020204" pitchFamily="34" charset="0"/>
            </a:endParaRPr>
          </a:p>
          <a:p>
            <a:pPr algn="just"/>
            <a:r>
              <a:rPr lang="fr-FR" sz="1600" dirty="0">
                <a:latin typeface="Arial" panose="020B0604020202020204" pitchFamily="34" charset="0"/>
                <a:cs typeface="Arial" panose="020B0604020202020204" pitchFamily="34" charset="0"/>
              </a:rPr>
              <a:t>Les dépenses totales de personnel prévues pour 2025 </a:t>
            </a:r>
            <a:r>
              <a:rPr lang="fr-FR" sz="1600">
                <a:latin typeface="Arial" panose="020B0604020202020204" pitchFamily="34" charset="0"/>
                <a:cs typeface="Arial" panose="020B0604020202020204" pitchFamily="34" charset="0"/>
              </a:rPr>
              <a:t>sont estimées à 7 843 138 €, </a:t>
            </a:r>
            <a:r>
              <a:rPr lang="fr-FR" sz="1600" dirty="0">
                <a:latin typeface="Arial" panose="020B0604020202020204" pitchFamily="34" charset="0"/>
                <a:cs typeface="Arial" panose="020B0604020202020204" pitchFamily="34" charset="0"/>
              </a:rPr>
              <a:t>contre 7 645 035 € réalisées en 2024. L’augmentation entre 2023 et 2024 est de 3,95 %. Les principales augmentations de la masse salariale pour 2025 sont les suivantes :</a:t>
            </a:r>
          </a:p>
          <a:p>
            <a:pPr marL="285750" indent="-285750" algn="just">
              <a:spcBef>
                <a:spcPts val="1200"/>
              </a:spcBef>
              <a:buFont typeface="Wingdings" panose="05000000000000000000" pitchFamily="2" charset="2"/>
              <a:buChar char="Ø"/>
            </a:pPr>
            <a:r>
              <a:rPr lang="fr-FR" sz="1600" b="1" dirty="0">
                <a:latin typeface="Arial" panose="020B0604020202020204" pitchFamily="34" charset="0"/>
                <a:cs typeface="Arial" panose="020B0604020202020204" pitchFamily="34" charset="0"/>
              </a:rPr>
              <a:t>La prise en compte du glissement vieillesse technicité (GVT)</a:t>
            </a:r>
            <a:r>
              <a:rPr lang="fr-FR" sz="1600" dirty="0">
                <a:latin typeface="Arial" panose="020B0604020202020204" pitchFamily="34" charset="0"/>
                <a:cs typeface="Arial" panose="020B0604020202020204" pitchFamily="34" charset="0"/>
              </a:rPr>
              <a:t>, qui reflète l’évolution naturelle des salaires en fonction de l’ancienneté et des promotions.</a:t>
            </a:r>
          </a:p>
          <a:p>
            <a:pPr marL="285750" indent="-285750" algn="just">
              <a:spcBef>
                <a:spcPts val="1200"/>
              </a:spcBef>
              <a:buFont typeface="Wingdings" panose="05000000000000000000" pitchFamily="2" charset="2"/>
              <a:buChar char="Ø"/>
            </a:pPr>
            <a:r>
              <a:rPr lang="fr-FR" sz="1600" b="1" dirty="0">
                <a:latin typeface="Arial" panose="020B0604020202020204" pitchFamily="34" charset="0"/>
                <a:cs typeface="Arial" panose="020B0604020202020204" pitchFamily="34" charset="0"/>
              </a:rPr>
              <a:t>L’augmentation liée à l’inflation de la Garantie Individuelle du Pouvoir d’Achat (GIPA)</a:t>
            </a:r>
            <a:r>
              <a:rPr lang="fr-FR" sz="1600" dirty="0">
                <a:latin typeface="Arial" panose="020B0604020202020204" pitchFamily="34" charset="0"/>
                <a:cs typeface="Arial" panose="020B0604020202020204" pitchFamily="34" charset="0"/>
              </a:rPr>
              <a:t>.</a:t>
            </a:r>
          </a:p>
          <a:p>
            <a:pPr marL="285750" indent="-285750" algn="just">
              <a:spcBef>
                <a:spcPts val="1200"/>
              </a:spcBef>
              <a:buFont typeface="Wingdings" panose="05000000000000000000" pitchFamily="2" charset="2"/>
              <a:buChar char="Ø"/>
            </a:pPr>
            <a:r>
              <a:rPr lang="fr-FR" sz="1600" b="1" dirty="0">
                <a:latin typeface="Arial" panose="020B0604020202020204" pitchFamily="34" charset="0"/>
                <a:cs typeface="Arial" panose="020B0604020202020204" pitchFamily="34" charset="0"/>
              </a:rPr>
              <a:t>Les revalorisations du SMIC en janvier et novembre 2024</a:t>
            </a:r>
            <a:r>
              <a:rPr lang="fr-FR" sz="1600" dirty="0">
                <a:latin typeface="Arial" panose="020B0604020202020204" pitchFamily="34" charset="0"/>
                <a:cs typeface="Arial" panose="020B0604020202020204" pitchFamily="34" charset="0"/>
              </a:rPr>
              <a:t>, dont l’impact se fera sentir sur une année pleine.</a:t>
            </a:r>
          </a:p>
          <a:p>
            <a:pPr marL="285750" indent="-285750" algn="just">
              <a:spcBef>
                <a:spcPts val="1200"/>
              </a:spcBef>
              <a:buFont typeface="Wingdings" panose="05000000000000000000" pitchFamily="2" charset="2"/>
              <a:buChar char="Ø"/>
            </a:pPr>
            <a:r>
              <a:rPr lang="fr-FR" sz="1600" b="1" dirty="0">
                <a:latin typeface="Arial" panose="020B0604020202020204" pitchFamily="34" charset="0"/>
                <a:cs typeface="Arial" panose="020B0604020202020204" pitchFamily="34" charset="0"/>
              </a:rPr>
              <a:t>Une éventuelle hausse du SMIC en juillet 2025</a:t>
            </a:r>
            <a:r>
              <a:rPr lang="fr-FR" sz="1600" dirty="0">
                <a:latin typeface="Arial" panose="020B0604020202020204" pitchFamily="34" charset="0"/>
                <a:cs typeface="Arial" panose="020B0604020202020204" pitchFamily="34" charset="0"/>
              </a:rPr>
              <a:t>, si elle est décidée.</a:t>
            </a:r>
          </a:p>
          <a:p>
            <a:pPr marL="285750" indent="-285750" algn="just">
              <a:spcBef>
                <a:spcPts val="1200"/>
              </a:spcBef>
              <a:buFont typeface="Wingdings" panose="05000000000000000000" pitchFamily="2" charset="2"/>
              <a:buChar char="Ø"/>
            </a:pPr>
            <a:r>
              <a:rPr lang="fr-FR" sz="1600" b="1" dirty="0">
                <a:latin typeface="Arial" panose="020B0604020202020204" pitchFamily="34" charset="0"/>
                <a:cs typeface="Arial" panose="020B0604020202020204" pitchFamily="34" charset="0"/>
              </a:rPr>
              <a:t>L’augmentation de 4 points du taux de cotisation à la CNRACL</a:t>
            </a:r>
            <a:r>
              <a:rPr lang="fr-FR" sz="1600" dirty="0">
                <a:latin typeface="Arial" panose="020B0604020202020204" pitchFamily="34" charset="0"/>
                <a:cs typeface="Arial" panose="020B0604020202020204" pitchFamily="34" charset="0"/>
              </a:rPr>
              <a:t>, qui alourdit les charges patronales.</a:t>
            </a:r>
          </a:p>
          <a:p>
            <a:pPr marL="285750" indent="-285750" algn="just">
              <a:spcBef>
                <a:spcPts val="1200"/>
              </a:spcBef>
              <a:buFont typeface="Wingdings" panose="05000000000000000000" pitchFamily="2" charset="2"/>
              <a:buChar char="Ø"/>
            </a:pPr>
            <a:r>
              <a:rPr lang="fr-FR" sz="1600" b="1" dirty="0">
                <a:latin typeface="Arial" panose="020B0604020202020204" pitchFamily="34" charset="0"/>
                <a:cs typeface="Arial" panose="020B0604020202020204" pitchFamily="34" charset="0"/>
              </a:rPr>
              <a:t>Un effort supplémentaire de la commune</a:t>
            </a:r>
            <a:r>
              <a:rPr lang="fr-FR" sz="1600" dirty="0">
                <a:latin typeface="Arial" panose="020B0604020202020204" pitchFamily="34" charset="0"/>
                <a:cs typeface="Arial" panose="020B0604020202020204" pitchFamily="34" charset="0"/>
              </a:rPr>
              <a:t>, avec une hausse de la participation visant à maintenir les salaires, à raison de 3 € par agent en 2025.</a:t>
            </a:r>
          </a:p>
        </p:txBody>
      </p:sp>
      <p:sp>
        <p:nvSpPr>
          <p:cNvPr id="6" name="Espace réservé de la date 3">
            <a:extLst>
              <a:ext uri="{FF2B5EF4-FFF2-40B4-BE49-F238E27FC236}">
                <a16:creationId xmlns:a16="http://schemas.microsoft.com/office/drawing/2014/main" id="{33E4D117-341A-5449-983C-F210764A459B}"/>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7" name="Espace réservé du numéro de diapositive 1">
            <a:extLst>
              <a:ext uri="{FF2B5EF4-FFF2-40B4-BE49-F238E27FC236}">
                <a16:creationId xmlns:a16="http://schemas.microsoft.com/office/drawing/2014/main" id="{438E5491-FFBE-4E46-9564-79C870115931}"/>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23</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7076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6618B3E6-6DEC-8546-9FC7-0B59F0083646}"/>
              </a:ext>
            </a:extLst>
          </p:cNvPr>
          <p:cNvSpPr txBox="1"/>
          <p:nvPr/>
        </p:nvSpPr>
        <p:spPr>
          <a:xfrm>
            <a:off x="875855" y="1564747"/>
            <a:ext cx="8253858" cy="646331"/>
          </a:xfrm>
          <a:prstGeom prst="rect">
            <a:avLst/>
          </a:prstGeom>
          <a:noFill/>
        </p:spPr>
        <p:txBody>
          <a:bodyPr wrap="square" rtlCol="0">
            <a:spAutoFit/>
          </a:bodyPr>
          <a:lstStyle/>
          <a:p>
            <a:pPr marL="0" algn="ctr" rtl="0" eaLnBrk="1" latinLnBrk="0" hangingPunct="1">
              <a:spcBef>
                <a:spcPts val="0"/>
              </a:spcBef>
              <a:spcAft>
                <a:spcPts val="0"/>
              </a:spcAft>
            </a:pPr>
            <a:r>
              <a:rPr lang="fr-FR" sz="1800" b="1" kern="1200" cap="small" dirty="0">
                <a:solidFill>
                  <a:srgbClr val="000000"/>
                </a:solidFill>
                <a:effectLst/>
                <a:latin typeface="Arial" panose="020B0604020202020204" pitchFamily="34" charset="0"/>
                <a:ea typeface="+mn-ea"/>
                <a:cs typeface="Arial" panose="020B0604020202020204" pitchFamily="34" charset="0"/>
              </a:rPr>
              <a:t>Structure des effectifs</a:t>
            </a:r>
            <a:endParaRPr lang="fr-FR" dirty="0">
              <a:effectLst/>
            </a:endParaRPr>
          </a:p>
          <a:p>
            <a:pPr marL="0" algn="ctr" rtl="0" eaLnBrk="1" latinLnBrk="0" hangingPunct="1">
              <a:spcBef>
                <a:spcPts val="0"/>
              </a:spcBef>
              <a:spcAft>
                <a:spcPts val="0"/>
              </a:spcAft>
            </a:pPr>
            <a:r>
              <a:rPr lang="fr-FR" sz="1800" b="1" kern="1200" cap="small" dirty="0">
                <a:solidFill>
                  <a:srgbClr val="000000"/>
                </a:solidFill>
                <a:effectLst/>
                <a:latin typeface="Arial" panose="020B0604020202020204" pitchFamily="34" charset="0"/>
                <a:ea typeface="Comic Sans MS" panose="030F0902030302020204" pitchFamily="66" charset="0"/>
                <a:cs typeface="Arial" panose="020B0604020202020204" pitchFamily="34" charset="0"/>
              </a:rPr>
              <a:t>Évolution des emplois permanents depuis 2022</a:t>
            </a:r>
            <a:endParaRPr lang="fr-FR" dirty="0">
              <a:effectLst/>
            </a:endParaRPr>
          </a:p>
        </p:txBody>
      </p:sp>
      <p:sp>
        <p:nvSpPr>
          <p:cNvPr id="7" name="Espace réservé de la date 3">
            <a:extLst>
              <a:ext uri="{FF2B5EF4-FFF2-40B4-BE49-F238E27FC236}">
                <a16:creationId xmlns:a16="http://schemas.microsoft.com/office/drawing/2014/main" id="{E0FE9604-075E-5B43-AF14-2B66B8A71239}"/>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8" name="Espace réservé du numéro de diapositive 1">
            <a:extLst>
              <a:ext uri="{FF2B5EF4-FFF2-40B4-BE49-F238E27FC236}">
                <a16:creationId xmlns:a16="http://schemas.microsoft.com/office/drawing/2014/main" id="{88A84787-4E69-9246-B045-97BDB1FFA53B}"/>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24</a:t>
            </a:fld>
            <a:endParaRPr lang="fr-FR" dirty="0">
              <a:latin typeface="Arial" panose="020B0604020202020204" pitchFamily="34" charset="0"/>
              <a:cs typeface="Arial" panose="020B0604020202020204" pitchFamily="34" charset="0"/>
            </a:endParaRPr>
          </a:p>
        </p:txBody>
      </p:sp>
      <p:graphicFrame>
        <p:nvGraphicFramePr>
          <p:cNvPr id="2" name="Tableau 1">
            <a:extLst>
              <a:ext uri="{FF2B5EF4-FFF2-40B4-BE49-F238E27FC236}">
                <a16:creationId xmlns:a16="http://schemas.microsoft.com/office/drawing/2014/main" id="{11D6D41B-67C0-37FB-F890-1483CC08A612}"/>
              </a:ext>
            </a:extLst>
          </p:cNvPr>
          <p:cNvGraphicFramePr>
            <a:graphicFrameLocks noGrp="1"/>
          </p:cNvGraphicFramePr>
          <p:nvPr>
            <p:extLst>
              <p:ext uri="{D42A27DB-BD31-4B8C-83A1-F6EECF244321}">
                <p14:modId xmlns:p14="http://schemas.microsoft.com/office/powerpoint/2010/main" val="1481428172"/>
              </p:ext>
            </p:extLst>
          </p:nvPr>
        </p:nvGraphicFramePr>
        <p:xfrm>
          <a:off x="846600" y="2348880"/>
          <a:ext cx="8253858" cy="2590801"/>
        </p:xfrm>
        <a:graphic>
          <a:graphicData uri="http://schemas.openxmlformats.org/drawingml/2006/table">
            <a:tbl>
              <a:tblPr firstRow="1" bandRow="1">
                <a:tableStyleId>{5C22544A-7EE6-4342-B048-85BDC9FD1C3A}</a:tableStyleId>
              </a:tblPr>
              <a:tblGrid>
                <a:gridCol w="2655674">
                  <a:extLst>
                    <a:ext uri="{9D8B030D-6E8A-4147-A177-3AD203B41FA5}">
                      <a16:colId xmlns:a16="http://schemas.microsoft.com/office/drawing/2014/main" val="3041218684"/>
                    </a:ext>
                  </a:extLst>
                </a:gridCol>
                <a:gridCol w="1323609">
                  <a:extLst>
                    <a:ext uri="{9D8B030D-6E8A-4147-A177-3AD203B41FA5}">
                      <a16:colId xmlns:a16="http://schemas.microsoft.com/office/drawing/2014/main" val="2677276357"/>
                    </a:ext>
                  </a:extLst>
                </a:gridCol>
                <a:gridCol w="1540200">
                  <a:extLst>
                    <a:ext uri="{9D8B030D-6E8A-4147-A177-3AD203B41FA5}">
                      <a16:colId xmlns:a16="http://schemas.microsoft.com/office/drawing/2014/main" val="3380505529"/>
                    </a:ext>
                  </a:extLst>
                </a:gridCol>
                <a:gridCol w="1407839">
                  <a:extLst>
                    <a:ext uri="{9D8B030D-6E8A-4147-A177-3AD203B41FA5}">
                      <a16:colId xmlns:a16="http://schemas.microsoft.com/office/drawing/2014/main" val="4039226476"/>
                    </a:ext>
                  </a:extLst>
                </a:gridCol>
                <a:gridCol w="1326536">
                  <a:extLst>
                    <a:ext uri="{9D8B030D-6E8A-4147-A177-3AD203B41FA5}">
                      <a16:colId xmlns:a16="http://schemas.microsoft.com/office/drawing/2014/main" val="4210876391"/>
                    </a:ext>
                  </a:extLst>
                </a:gridCol>
              </a:tblGrid>
              <a:tr h="427567">
                <a:tc>
                  <a:txBody>
                    <a:bodyPr/>
                    <a:lstStyle/>
                    <a:p>
                      <a:pPr>
                        <a:lnSpc>
                          <a:spcPct val="150000"/>
                        </a:lnSpc>
                        <a:spcAft>
                          <a:spcPts val="0"/>
                        </a:spcAft>
                      </a:pPr>
                      <a:endParaRPr lang="fr-FR" sz="1600" dirty="0">
                        <a:ln>
                          <a:solidFill>
                            <a:srgbClr val="000090"/>
                          </a:solidFill>
                        </a:ln>
                        <a:solidFill>
                          <a:schemeClr val="tx1"/>
                        </a:solidFill>
                        <a:effectLst/>
                        <a:latin typeface="Arial" panose="020B0604020202020204" pitchFamily="34" charset="0"/>
                        <a:ea typeface="Comic Sans MS"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0000"/>
                        </a:lnSpc>
                        <a:spcAft>
                          <a:spcPts val="0"/>
                        </a:spcAft>
                      </a:pPr>
                      <a:r>
                        <a:rPr lang="fr-FR" sz="1600" b="1" cap="none" spc="0" baseline="0" dirty="0">
                          <a:ln w="0">
                            <a:noFill/>
                          </a:ln>
                          <a:solidFill>
                            <a:schemeClr val="tx1"/>
                          </a:solidFill>
                          <a:effectLst/>
                          <a:latin typeface="Arial" panose="020B0604020202020204" pitchFamily="34" charset="0"/>
                          <a:ea typeface="Comic Sans MS" charset="0"/>
                          <a:cs typeface="Arial" panose="020B0604020202020204" pitchFamily="34" charset="0"/>
                        </a:rPr>
                        <a:t>Catégorie A</a:t>
                      </a:r>
                    </a:p>
                  </a:txBody>
                  <a:tcPr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0000"/>
                        </a:lnSpc>
                        <a:spcAft>
                          <a:spcPts val="0"/>
                        </a:spcAft>
                      </a:pPr>
                      <a:r>
                        <a:rPr lang="fr-FR" sz="1600" b="1" cap="none" spc="0" baseline="0" dirty="0">
                          <a:ln w="0">
                            <a:noFill/>
                          </a:ln>
                          <a:solidFill>
                            <a:schemeClr val="tx1"/>
                          </a:solidFill>
                          <a:effectLst/>
                          <a:latin typeface="Arial" panose="020B0604020202020204" pitchFamily="34" charset="0"/>
                          <a:ea typeface="Comic Sans MS" charset="0"/>
                          <a:cs typeface="Arial" panose="020B0604020202020204" pitchFamily="34" charset="0"/>
                        </a:rPr>
                        <a:t>Catégorie B</a:t>
                      </a:r>
                    </a:p>
                  </a:txBody>
                  <a:tcPr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0000"/>
                        </a:lnSpc>
                        <a:spcAft>
                          <a:spcPts val="0"/>
                        </a:spcAft>
                      </a:pPr>
                      <a:r>
                        <a:rPr lang="fr-FR" sz="1600" b="1" cap="none" spc="0" baseline="0" dirty="0">
                          <a:ln w="0">
                            <a:noFill/>
                          </a:ln>
                          <a:solidFill>
                            <a:schemeClr val="tx1"/>
                          </a:solidFill>
                          <a:effectLst/>
                          <a:latin typeface="Arial" panose="020B0604020202020204" pitchFamily="34" charset="0"/>
                          <a:ea typeface="Comic Sans MS" charset="0"/>
                          <a:cs typeface="Arial" panose="020B0604020202020204" pitchFamily="34" charset="0"/>
                        </a:rPr>
                        <a:t>Catégorie C</a:t>
                      </a:r>
                    </a:p>
                  </a:txBody>
                  <a:tcPr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577850" indent="79375" algn="r">
                        <a:lnSpc>
                          <a:spcPct val="100000"/>
                        </a:lnSpc>
                        <a:spcAft>
                          <a:spcPts val="0"/>
                        </a:spcAft>
                        <a:tabLst/>
                      </a:pPr>
                      <a:r>
                        <a:rPr lang="fr-FR" sz="1600" b="1" cap="none" spc="0" baseline="0" dirty="0">
                          <a:ln w="0">
                            <a:noFill/>
                          </a:ln>
                          <a:solidFill>
                            <a:schemeClr val="tx1"/>
                          </a:solidFill>
                          <a:effectLst/>
                          <a:latin typeface="Arial" panose="020B0604020202020204" pitchFamily="34" charset="0"/>
                          <a:ea typeface="Comic Sans MS" charset="0"/>
                          <a:cs typeface="Arial" panose="020B0604020202020204" pitchFamily="34" charset="0"/>
                        </a:rPr>
                        <a:t>Total</a:t>
                      </a:r>
                    </a:p>
                  </a:txBody>
                  <a:tcPr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0469192"/>
                  </a:ext>
                </a:extLst>
              </a:tr>
              <a:tr h="495269">
                <a:tc>
                  <a:txBody>
                    <a:bodyPr/>
                    <a:lstStyle/>
                    <a:p>
                      <a:pPr>
                        <a:lnSpc>
                          <a:spcPct val="100000"/>
                        </a:lnSpc>
                        <a:spcBef>
                          <a:spcPts val="0"/>
                        </a:spcBef>
                        <a:spcAft>
                          <a:spcPts val="0"/>
                        </a:spcAft>
                      </a:pPr>
                      <a:r>
                        <a:rPr lang="fr-FR" sz="1600" b="1" kern="0" cap="none" spc="0" baseline="0" dirty="0">
                          <a:ln w="0">
                            <a:noFill/>
                          </a:ln>
                          <a:solidFill>
                            <a:schemeClr val="tx1"/>
                          </a:solidFill>
                          <a:effectLst/>
                          <a:latin typeface="Arial" panose="020B0604020202020204" pitchFamily="34" charset="0"/>
                          <a:ea typeface="Comic Sans MS" charset="0"/>
                          <a:cs typeface="Arial" panose="020B0604020202020204" pitchFamily="34" charset="0"/>
                        </a:rPr>
                        <a:t>Effectifs au 31/12/2022</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12</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24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122</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162</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83253297"/>
                  </a:ext>
                </a:extLst>
              </a:tr>
              <a:tr h="419131">
                <a:tc>
                  <a:txBody>
                    <a:bodyPr/>
                    <a:lstStyle/>
                    <a:p>
                      <a:pPr>
                        <a:lnSpc>
                          <a:spcPct val="100000"/>
                        </a:lnSpc>
                        <a:spcBef>
                          <a:spcPts val="0"/>
                        </a:spcBef>
                        <a:spcAft>
                          <a:spcPts val="0"/>
                        </a:spcAft>
                      </a:pPr>
                      <a:r>
                        <a:rPr lang="fr-FR" sz="1600" b="1" kern="0" cap="none" spc="0" baseline="0" dirty="0">
                          <a:ln w="0">
                            <a:noFill/>
                          </a:ln>
                          <a:solidFill>
                            <a:schemeClr val="tx1"/>
                          </a:solidFill>
                          <a:effectLst/>
                          <a:latin typeface="Arial" panose="020B0604020202020204" pitchFamily="34" charset="0"/>
                          <a:ea typeface="Comic Sans MS" charset="0"/>
                          <a:cs typeface="Arial" panose="020B0604020202020204" pitchFamily="34" charset="0"/>
                        </a:rPr>
                        <a:t>Effectifs au 31/12/2023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22</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131</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166</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2080790"/>
                  </a:ext>
                </a:extLst>
              </a:tr>
              <a:tr h="440267">
                <a:tc>
                  <a:txBody>
                    <a:bodyPr/>
                    <a:lstStyle/>
                    <a:p>
                      <a:pPr>
                        <a:lnSpc>
                          <a:spcPct val="100000"/>
                        </a:lnSpc>
                        <a:spcBef>
                          <a:spcPts val="0"/>
                        </a:spcBef>
                        <a:spcAft>
                          <a:spcPts val="0"/>
                        </a:spcAft>
                      </a:pPr>
                      <a:r>
                        <a:rPr lang="fr-FR" sz="1600" b="1" cap="none" spc="0" baseline="0" dirty="0">
                          <a:ln w="0">
                            <a:noFill/>
                          </a:ln>
                          <a:solidFill>
                            <a:schemeClr val="tx1"/>
                          </a:solidFill>
                          <a:effectLst/>
                          <a:latin typeface="Arial" panose="020B0604020202020204" pitchFamily="34" charset="0"/>
                          <a:ea typeface="Comic Sans MS" charset="0"/>
                          <a:cs typeface="Arial" panose="020B0604020202020204" pitchFamily="34" charset="0"/>
                        </a:rPr>
                        <a:t>Effectifs au 31/12/2024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9</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19</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134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162</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53785464"/>
                  </a:ext>
                </a:extLst>
              </a:tr>
              <a:tr h="389467">
                <a:tc>
                  <a:txBody>
                    <a:bodyPr/>
                    <a:lstStyle/>
                    <a:p>
                      <a:pPr>
                        <a:lnSpc>
                          <a:spcPct val="100000"/>
                        </a:lnSpc>
                        <a:spcBef>
                          <a:spcPts val="0"/>
                        </a:spcBef>
                        <a:spcAft>
                          <a:spcPts val="0"/>
                        </a:spcAft>
                      </a:pPr>
                      <a:r>
                        <a:rPr lang="fr-FR" sz="1600" b="1" cap="none" spc="0" baseline="0" dirty="0">
                          <a:ln w="0">
                            <a:noFill/>
                          </a:ln>
                          <a:solidFill>
                            <a:schemeClr val="tx1"/>
                          </a:solidFill>
                          <a:effectLst/>
                          <a:latin typeface="Arial" panose="020B0604020202020204" pitchFamily="34" charset="0"/>
                          <a:ea typeface="Comic Sans MS" charset="0"/>
                          <a:cs typeface="Arial" panose="020B0604020202020204" pitchFamily="34" charset="0"/>
                        </a:rPr>
                        <a:t>Évolution 2022–2023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+ 8,33%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fr-FR" sz="1600" noProof="0" dirty="0">
                          <a:latin typeface="Arial" panose="020B0604020202020204" pitchFamily="34" charset="0"/>
                          <a:cs typeface="Arial" panose="020B0604020202020204" pitchFamily="34" charset="0"/>
                        </a:rPr>
                        <a:t>– </a:t>
                      </a:r>
                      <a:r>
                        <a:rPr kumimoji="0" lang="fr-FR" sz="1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8,33%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+ 7,38%</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+ 2,47%</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10173990"/>
                  </a:ext>
                </a:extLst>
              </a:tr>
              <a:tr h="419100">
                <a:tc>
                  <a:txBody>
                    <a:bodyPr/>
                    <a:lstStyle/>
                    <a:p>
                      <a:pPr>
                        <a:lnSpc>
                          <a:spcPct val="100000"/>
                        </a:lnSpc>
                        <a:spcBef>
                          <a:spcPts val="0"/>
                        </a:spcBef>
                        <a:spcAft>
                          <a:spcPts val="0"/>
                        </a:spcAft>
                      </a:pPr>
                      <a:r>
                        <a:rPr lang="fr-FR" sz="1600" b="1" cap="none" spc="0" baseline="0" dirty="0">
                          <a:ln w="0">
                            <a:noFill/>
                          </a:ln>
                          <a:solidFill>
                            <a:schemeClr val="tx1"/>
                          </a:solidFill>
                          <a:effectLst/>
                          <a:latin typeface="Arial" panose="020B0604020202020204" pitchFamily="34" charset="0"/>
                          <a:ea typeface="Comic Sans MS" charset="0"/>
                          <a:cs typeface="Arial" panose="020B0604020202020204" pitchFamily="34" charset="0"/>
                        </a:rPr>
                        <a:t>Évolution 2023–2024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fr-FR" sz="1600" noProof="0" dirty="0">
                          <a:latin typeface="Arial" panose="020B0604020202020204" pitchFamily="34" charset="0"/>
                          <a:cs typeface="Arial" panose="020B0604020202020204" pitchFamily="34" charset="0"/>
                        </a:rPr>
                        <a:t>– </a:t>
                      </a:r>
                      <a:r>
                        <a:rPr kumimoji="0" lang="fr-FR" sz="1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30,77%</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fr-FR" sz="1600" noProof="0" dirty="0">
                          <a:latin typeface="Arial" panose="020B0604020202020204" pitchFamily="34" charset="0"/>
                          <a:cs typeface="Arial" panose="020B0604020202020204" pitchFamily="34" charset="0"/>
                        </a:rPr>
                        <a:t>– </a:t>
                      </a:r>
                      <a:r>
                        <a:rPr kumimoji="0" lang="fr-FR" sz="1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13,64%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+ 2,29%</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+ 2,41%</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5675371"/>
                  </a:ext>
                </a:extLst>
              </a:tr>
            </a:tbl>
          </a:graphicData>
        </a:graphic>
      </p:graphicFrame>
    </p:spTree>
    <p:extLst>
      <p:ext uri="{BB962C8B-B14F-4D97-AF65-F5344CB8AC3E}">
        <p14:creationId xmlns:p14="http://schemas.microsoft.com/office/powerpoint/2010/main" val="19167706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9BB82FD-48F1-354A-8812-F78B64990169}"/>
              </a:ext>
            </a:extLst>
          </p:cNvPr>
          <p:cNvSpPr/>
          <p:nvPr/>
        </p:nvSpPr>
        <p:spPr>
          <a:xfrm>
            <a:off x="704850" y="1628800"/>
            <a:ext cx="8569325" cy="369460"/>
          </a:xfrm>
          <a:prstGeom prst="rect">
            <a:avLst/>
          </a:prstGeom>
        </p:spPr>
        <p:txBody>
          <a:bodyPr wrap="square">
            <a:spAutoFit/>
          </a:bodyPr>
          <a:lstStyle/>
          <a:p>
            <a:pPr algn="ctr"/>
            <a:r>
              <a:rPr lang="fr-FR" sz="1801" b="1" cap="small" dirty="0">
                <a:solidFill>
                  <a:srgbClr val="000000"/>
                </a:solidFill>
                <a:latin typeface="Arial" panose="020B0604020202020204" pitchFamily="34" charset="0"/>
                <a:ea typeface="Comic Sans MS" charset="0"/>
                <a:cs typeface="Arial" panose="020B0604020202020204" pitchFamily="34" charset="0"/>
              </a:rPr>
              <a:t>Traitement indiciaire et régime indemnitaire </a:t>
            </a:r>
            <a:r>
              <a:rPr lang="fr-FR" sz="1800" b="1" cap="small" dirty="0">
                <a:latin typeface="Arial" panose="020B0604020202020204" pitchFamily="34" charset="0"/>
                <a:cs typeface="Arial" panose="020B0604020202020204" pitchFamily="34" charset="0"/>
              </a:rPr>
              <a:t>hors charges patronales </a:t>
            </a:r>
            <a:r>
              <a:rPr lang="fr-FR" sz="1801" b="1" cap="small" dirty="0">
                <a:solidFill>
                  <a:srgbClr val="000000"/>
                </a:solidFill>
                <a:latin typeface="Arial" panose="020B0604020202020204" pitchFamily="34" charset="0"/>
                <a:ea typeface="Comic Sans MS" charset="0"/>
                <a:cs typeface="Arial" panose="020B0604020202020204" pitchFamily="34" charset="0"/>
              </a:rPr>
              <a:t>(en €)</a:t>
            </a:r>
          </a:p>
        </p:txBody>
      </p:sp>
      <p:graphicFrame>
        <p:nvGraphicFramePr>
          <p:cNvPr id="5" name="Tableau 4">
            <a:extLst>
              <a:ext uri="{FF2B5EF4-FFF2-40B4-BE49-F238E27FC236}">
                <a16:creationId xmlns:a16="http://schemas.microsoft.com/office/drawing/2014/main" id="{72042D11-0FB3-214D-9394-DA126A4EDFE1}"/>
              </a:ext>
            </a:extLst>
          </p:cNvPr>
          <p:cNvGraphicFramePr>
            <a:graphicFrameLocks noGrp="1"/>
          </p:cNvGraphicFramePr>
          <p:nvPr>
            <p:extLst>
              <p:ext uri="{D42A27DB-BD31-4B8C-83A1-F6EECF244321}">
                <p14:modId xmlns:p14="http://schemas.microsoft.com/office/powerpoint/2010/main" val="1268203831"/>
              </p:ext>
            </p:extLst>
          </p:nvPr>
        </p:nvGraphicFramePr>
        <p:xfrm>
          <a:off x="838727" y="2204864"/>
          <a:ext cx="8301570" cy="2945966"/>
        </p:xfrm>
        <a:graphic>
          <a:graphicData uri="http://schemas.openxmlformats.org/drawingml/2006/table">
            <a:tbl>
              <a:tblPr>
                <a:tableStyleId>{5C22544A-7EE6-4342-B048-85BDC9FD1C3A}</a:tableStyleId>
              </a:tblPr>
              <a:tblGrid>
                <a:gridCol w="4582834">
                  <a:extLst>
                    <a:ext uri="{9D8B030D-6E8A-4147-A177-3AD203B41FA5}">
                      <a16:colId xmlns:a16="http://schemas.microsoft.com/office/drawing/2014/main" val="20000"/>
                    </a:ext>
                  </a:extLst>
                </a:gridCol>
                <a:gridCol w="1123357">
                  <a:extLst>
                    <a:ext uri="{9D8B030D-6E8A-4147-A177-3AD203B41FA5}">
                      <a16:colId xmlns:a16="http://schemas.microsoft.com/office/drawing/2014/main" val="20001"/>
                    </a:ext>
                  </a:extLst>
                </a:gridCol>
                <a:gridCol w="1368152">
                  <a:extLst>
                    <a:ext uri="{9D8B030D-6E8A-4147-A177-3AD203B41FA5}">
                      <a16:colId xmlns:a16="http://schemas.microsoft.com/office/drawing/2014/main" val="20003"/>
                    </a:ext>
                  </a:extLst>
                </a:gridCol>
                <a:gridCol w="1227227">
                  <a:extLst>
                    <a:ext uri="{9D8B030D-6E8A-4147-A177-3AD203B41FA5}">
                      <a16:colId xmlns:a16="http://schemas.microsoft.com/office/drawing/2014/main" val="20002"/>
                    </a:ext>
                  </a:extLst>
                </a:gridCol>
              </a:tblGrid>
              <a:tr h="511983">
                <a:tc>
                  <a:txBody>
                    <a:bodyPr/>
                    <a:lstStyle/>
                    <a:p>
                      <a:pPr algn="l">
                        <a:lnSpc>
                          <a:spcPct val="100000"/>
                        </a:lnSpc>
                      </a:pPr>
                      <a:r>
                        <a:rPr lang="fr-FR" sz="1600" b="1" dirty="0">
                          <a:solidFill>
                            <a:schemeClr val="tx1"/>
                          </a:solidFill>
                          <a:latin typeface="Arial" panose="020B0604020202020204" pitchFamily="34" charset="0"/>
                          <a:ea typeface="Comic Sans MS" charset="0"/>
                          <a:cs typeface="Arial" panose="020B0604020202020204" pitchFamily="34" charset="0"/>
                        </a:rPr>
                        <a:t> </a:t>
                      </a:r>
                    </a:p>
                  </a:txBody>
                  <a:tcPr marT="45721" marB="4572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0000"/>
                        </a:lnSpc>
                      </a:pPr>
                      <a:r>
                        <a:rPr lang="fr-FR" sz="1600" b="1" dirty="0">
                          <a:solidFill>
                            <a:schemeClr val="tx1"/>
                          </a:solidFill>
                          <a:latin typeface="Arial" panose="020B0604020202020204" pitchFamily="34" charset="0"/>
                          <a:ea typeface="Comic Sans MS" charset="0"/>
                          <a:cs typeface="Arial" panose="020B0604020202020204" pitchFamily="34" charset="0"/>
                        </a:rPr>
                        <a:t>CA 2022</a:t>
                      </a:r>
                    </a:p>
                  </a:txBody>
                  <a:tcPr marT="45721" marB="4572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0000"/>
                        </a:lnSpc>
                      </a:pPr>
                      <a:r>
                        <a:rPr lang="fr-FR" sz="1600" b="1" dirty="0">
                          <a:solidFill>
                            <a:schemeClr val="tx1"/>
                          </a:solidFill>
                          <a:latin typeface="Arial" panose="020B0604020202020204" pitchFamily="34" charset="0"/>
                          <a:ea typeface="Comic Sans MS" charset="0"/>
                          <a:cs typeface="Arial" panose="020B0604020202020204" pitchFamily="34" charset="0"/>
                        </a:rPr>
                        <a:t>CA 2023</a:t>
                      </a:r>
                    </a:p>
                  </a:txBody>
                  <a:tcPr marT="45721" marB="4572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0000"/>
                        </a:lnSpc>
                      </a:pPr>
                      <a:r>
                        <a:rPr lang="fr-FR" sz="1600" b="1" dirty="0">
                          <a:solidFill>
                            <a:schemeClr val="tx1"/>
                          </a:solidFill>
                          <a:latin typeface="Arial" panose="020B0604020202020204" pitchFamily="34" charset="0"/>
                          <a:ea typeface="Comic Sans MS" charset="0"/>
                          <a:cs typeface="Arial" panose="020B0604020202020204" pitchFamily="34" charset="0"/>
                        </a:rPr>
                        <a:t>CA 2024</a:t>
                      </a:r>
                    </a:p>
                  </a:txBody>
                  <a:tcPr marT="45721" marB="4572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14701">
                <a:tc>
                  <a:txBody>
                    <a:bodyPr/>
                    <a:lstStyle/>
                    <a:p>
                      <a:pPr>
                        <a:lnSpc>
                          <a:spcPct val="100000"/>
                        </a:lnSpc>
                      </a:pPr>
                      <a:r>
                        <a:rPr lang="fr-FR" sz="1600" b="1" dirty="0">
                          <a:solidFill>
                            <a:schemeClr val="tx1"/>
                          </a:solidFill>
                          <a:latin typeface="Arial" panose="020B0604020202020204" pitchFamily="34" charset="0"/>
                          <a:ea typeface="Comic Sans MS" charset="0"/>
                          <a:cs typeface="Arial" panose="020B0604020202020204" pitchFamily="34" charset="0"/>
                        </a:rPr>
                        <a:t>Rémunération</a:t>
                      </a:r>
                      <a:r>
                        <a:rPr lang="fr-FR" sz="1600" b="1" baseline="0" dirty="0">
                          <a:solidFill>
                            <a:schemeClr val="tx1"/>
                          </a:solidFill>
                          <a:latin typeface="Arial" panose="020B0604020202020204" pitchFamily="34" charset="0"/>
                          <a:ea typeface="Comic Sans MS" charset="0"/>
                          <a:cs typeface="Arial" panose="020B0604020202020204" pitchFamily="34" charset="0"/>
                        </a:rPr>
                        <a:t> principale (titulaires)</a:t>
                      </a:r>
                      <a:endParaRPr lang="fr-FR" sz="1600" b="1" dirty="0">
                        <a:solidFill>
                          <a:schemeClr val="tx1"/>
                        </a:solidFill>
                        <a:latin typeface="Arial" panose="020B0604020202020204" pitchFamily="34" charset="0"/>
                        <a:ea typeface="Comic Sans MS" charset="0"/>
                        <a:cs typeface="Arial" panose="020B0604020202020204" pitchFamily="34" charset="0"/>
                      </a:endParaRPr>
                    </a:p>
                  </a:txBody>
                  <a:tcPr marT="45721" marB="4572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0000"/>
                        </a:lnSpc>
                      </a:pPr>
                      <a:r>
                        <a:rPr lang="fr-FR" sz="1600" kern="0" baseline="0" dirty="0">
                          <a:solidFill>
                            <a:schemeClr val="tx1"/>
                          </a:solidFill>
                          <a:latin typeface="Arial" panose="020B0604020202020204" pitchFamily="34" charset="0"/>
                          <a:ea typeface="Comic Sans MS" charset="0"/>
                          <a:cs typeface="Arial" panose="020B0604020202020204" pitchFamily="34" charset="0"/>
                        </a:rPr>
                        <a:t>2 444 814</a:t>
                      </a:r>
                    </a:p>
                  </a:txBody>
                  <a:tcPr marT="45721" marB="4572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0000"/>
                        </a:lnSpc>
                      </a:pPr>
                      <a:r>
                        <a:rPr lang="fr-FR" sz="1600" kern="0" baseline="0" dirty="0">
                          <a:solidFill>
                            <a:schemeClr val="tx1"/>
                          </a:solidFill>
                          <a:latin typeface="Arial" panose="020B0604020202020204" pitchFamily="34" charset="0"/>
                          <a:ea typeface="Comic Sans MS" charset="0"/>
                          <a:cs typeface="Arial" panose="020B0604020202020204" pitchFamily="34" charset="0"/>
                        </a:rPr>
                        <a:t>2 537 800</a:t>
                      </a:r>
                    </a:p>
                  </a:txBody>
                  <a:tcPr marT="45721" marB="4572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0000"/>
                        </a:lnSpc>
                      </a:pPr>
                      <a:r>
                        <a:rPr lang="fr-FR" sz="1600" kern="0" baseline="0" dirty="0">
                          <a:solidFill>
                            <a:schemeClr val="tx1"/>
                          </a:solidFill>
                          <a:latin typeface="Arial" panose="020B0604020202020204" pitchFamily="34" charset="0"/>
                          <a:ea typeface="Comic Sans MS" charset="0"/>
                          <a:cs typeface="Arial" panose="020B0604020202020204" pitchFamily="34" charset="0"/>
                        </a:rPr>
                        <a:t>2 690 724</a:t>
                      </a:r>
                    </a:p>
                  </a:txBody>
                  <a:tcPr marT="45721" marB="4572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76063">
                <a:tc>
                  <a:txBody>
                    <a:bodyPr/>
                    <a:lstStyle/>
                    <a:p>
                      <a:pPr algn="l">
                        <a:lnSpc>
                          <a:spcPct val="100000"/>
                        </a:lnSpc>
                        <a:spcBef>
                          <a:spcPts val="0"/>
                        </a:spcBef>
                      </a:pPr>
                      <a:r>
                        <a:rPr lang="fr-FR" sz="1600" b="1" dirty="0">
                          <a:solidFill>
                            <a:schemeClr val="tx1"/>
                          </a:solidFill>
                          <a:latin typeface="Arial" panose="020B0604020202020204" pitchFamily="34" charset="0"/>
                          <a:ea typeface="Comic Sans MS" charset="0"/>
                          <a:cs typeface="Arial" panose="020B0604020202020204" pitchFamily="34" charset="0"/>
                        </a:rPr>
                        <a:t>NBI, supplément familial et indemnité de résidence</a:t>
                      </a:r>
                    </a:p>
                  </a:txBody>
                  <a:tcPr marT="45721" marB="4572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0000"/>
                        </a:lnSpc>
                        <a:spcBef>
                          <a:spcPts val="0"/>
                        </a:spcBef>
                      </a:pPr>
                      <a:r>
                        <a:rPr lang="fr-FR" sz="1600" dirty="0">
                          <a:solidFill>
                            <a:schemeClr val="tx1"/>
                          </a:solidFill>
                          <a:latin typeface="Arial" panose="020B0604020202020204" pitchFamily="34" charset="0"/>
                          <a:ea typeface="Comic Sans MS" charset="0"/>
                          <a:cs typeface="Arial" panose="020B0604020202020204" pitchFamily="34" charset="0"/>
                        </a:rPr>
                        <a:t>142 048</a:t>
                      </a:r>
                    </a:p>
                  </a:txBody>
                  <a:tcPr marT="45721" marB="4572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0000"/>
                        </a:lnSpc>
                        <a:spcBef>
                          <a:spcPts val="0"/>
                        </a:spcBef>
                      </a:pPr>
                      <a:r>
                        <a:rPr lang="fr-FR" sz="1600" dirty="0">
                          <a:solidFill>
                            <a:schemeClr val="tx1"/>
                          </a:solidFill>
                          <a:latin typeface="Arial" panose="020B0604020202020204" pitchFamily="34" charset="0"/>
                          <a:ea typeface="Comic Sans MS" charset="0"/>
                          <a:cs typeface="Arial" panose="020B0604020202020204" pitchFamily="34" charset="0"/>
                        </a:rPr>
                        <a:t>193 573</a:t>
                      </a:r>
                    </a:p>
                  </a:txBody>
                  <a:tcPr marT="45721" marB="4572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0000"/>
                        </a:lnSpc>
                        <a:spcBef>
                          <a:spcPts val="0"/>
                        </a:spcBef>
                      </a:pPr>
                      <a:r>
                        <a:rPr lang="fr-FR" sz="1600" dirty="0">
                          <a:solidFill>
                            <a:schemeClr val="tx1"/>
                          </a:solidFill>
                          <a:latin typeface="Arial" panose="020B0604020202020204" pitchFamily="34" charset="0"/>
                          <a:ea typeface="Comic Sans MS" charset="0"/>
                          <a:cs typeface="Arial" panose="020B0604020202020204" pitchFamily="34" charset="0"/>
                        </a:rPr>
                        <a:t>166 987</a:t>
                      </a:r>
                    </a:p>
                  </a:txBody>
                  <a:tcPr marT="45721" marB="4572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68096263"/>
                  </a:ext>
                </a:extLst>
              </a:tr>
              <a:tr h="428990">
                <a:tc>
                  <a:txBody>
                    <a:bodyPr/>
                    <a:lstStyle/>
                    <a:p>
                      <a:pPr>
                        <a:lnSpc>
                          <a:spcPct val="100000"/>
                        </a:lnSpc>
                        <a:spcBef>
                          <a:spcPts val="0"/>
                        </a:spcBef>
                      </a:pPr>
                      <a:r>
                        <a:rPr lang="fr-FR" sz="1600" b="1" dirty="0">
                          <a:solidFill>
                            <a:schemeClr val="tx1"/>
                          </a:solidFill>
                          <a:latin typeface="Arial" panose="020B0604020202020204" pitchFamily="34" charset="0"/>
                          <a:ea typeface="Comic Sans MS" charset="0"/>
                          <a:cs typeface="Arial" panose="020B0604020202020204" pitchFamily="34" charset="0"/>
                        </a:rPr>
                        <a:t>Autres</a:t>
                      </a:r>
                      <a:r>
                        <a:rPr lang="fr-FR" sz="1600" b="1" baseline="0" dirty="0">
                          <a:solidFill>
                            <a:schemeClr val="tx1"/>
                          </a:solidFill>
                          <a:latin typeface="Arial" panose="020B0604020202020204" pitchFamily="34" charset="0"/>
                          <a:ea typeface="Comic Sans MS" charset="0"/>
                          <a:cs typeface="Arial" panose="020B0604020202020204" pitchFamily="34" charset="0"/>
                        </a:rPr>
                        <a:t> indemnités (titulaires)</a:t>
                      </a:r>
                      <a:endParaRPr lang="fr-FR" sz="1600" b="1" dirty="0">
                        <a:solidFill>
                          <a:schemeClr val="tx1"/>
                        </a:solidFill>
                        <a:latin typeface="Arial" panose="020B0604020202020204" pitchFamily="34" charset="0"/>
                        <a:ea typeface="Comic Sans MS" charset="0"/>
                        <a:cs typeface="Arial" panose="020B0604020202020204" pitchFamily="34" charset="0"/>
                      </a:endParaRPr>
                    </a:p>
                  </a:txBody>
                  <a:tcPr marT="45721" marB="4572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0000"/>
                        </a:lnSpc>
                        <a:spcBef>
                          <a:spcPts val="0"/>
                        </a:spcBef>
                      </a:pPr>
                      <a:r>
                        <a:rPr lang="fr-FR" sz="1600" dirty="0">
                          <a:solidFill>
                            <a:schemeClr val="tx1"/>
                          </a:solidFill>
                          <a:latin typeface="Arial" panose="020B0604020202020204" pitchFamily="34" charset="0"/>
                          <a:ea typeface="Comic Sans MS" charset="0"/>
                          <a:cs typeface="Arial" panose="020B0604020202020204" pitchFamily="34" charset="0"/>
                        </a:rPr>
                        <a:t>695 734</a:t>
                      </a:r>
                    </a:p>
                  </a:txBody>
                  <a:tcPr marT="45721" marB="4572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0000"/>
                        </a:lnSpc>
                        <a:spcBef>
                          <a:spcPts val="0"/>
                        </a:spcBef>
                      </a:pPr>
                      <a:r>
                        <a:rPr lang="fr-FR" sz="1600" dirty="0">
                          <a:solidFill>
                            <a:schemeClr val="tx1"/>
                          </a:solidFill>
                          <a:latin typeface="Arial" panose="020B0604020202020204" pitchFamily="34" charset="0"/>
                          <a:ea typeface="Comic Sans MS" charset="0"/>
                          <a:cs typeface="Arial" panose="020B0604020202020204" pitchFamily="34" charset="0"/>
                        </a:rPr>
                        <a:t>671 722</a:t>
                      </a:r>
                    </a:p>
                  </a:txBody>
                  <a:tcPr marT="45721" marB="4572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0000"/>
                        </a:lnSpc>
                        <a:spcBef>
                          <a:spcPts val="0"/>
                        </a:spcBef>
                      </a:pPr>
                      <a:r>
                        <a:rPr lang="fr-FR" sz="1600" dirty="0">
                          <a:solidFill>
                            <a:schemeClr val="tx1"/>
                          </a:solidFill>
                          <a:latin typeface="Arial" panose="020B0604020202020204" pitchFamily="34" charset="0"/>
                          <a:ea typeface="Comic Sans MS" charset="0"/>
                          <a:cs typeface="Arial" panose="020B0604020202020204" pitchFamily="34" charset="0"/>
                        </a:rPr>
                        <a:t>655 815</a:t>
                      </a:r>
                    </a:p>
                  </a:txBody>
                  <a:tcPr marT="45721" marB="4572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32048">
                <a:tc>
                  <a:txBody>
                    <a:bodyPr/>
                    <a:lstStyle/>
                    <a:p>
                      <a:pPr>
                        <a:lnSpc>
                          <a:spcPct val="100000"/>
                        </a:lnSpc>
                      </a:pPr>
                      <a:r>
                        <a:rPr lang="fr-FR" sz="1600" b="1" dirty="0">
                          <a:solidFill>
                            <a:schemeClr val="tx1"/>
                          </a:solidFill>
                          <a:latin typeface="Arial" panose="020B0604020202020204" pitchFamily="34" charset="0"/>
                          <a:ea typeface="Comic Sans MS" charset="0"/>
                          <a:cs typeface="Arial" panose="020B0604020202020204" pitchFamily="34" charset="0"/>
                        </a:rPr>
                        <a:t>Rémunérations non titulaires</a:t>
                      </a:r>
                    </a:p>
                  </a:txBody>
                  <a:tcPr marT="45721" marB="4572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0000"/>
                        </a:lnSpc>
                      </a:pPr>
                      <a:r>
                        <a:rPr lang="fr-FR" sz="1600" dirty="0">
                          <a:solidFill>
                            <a:schemeClr val="tx1"/>
                          </a:solidFill>
                          <a:latin typeface="Arial" panose="020B0604020202020204" pitchFamily="34" charset="0"/>
                          <a:ea typeface="Comic Sans MS" charset="0"/>
                          <a:cs typeface="Arial" panose="020B0604020202020204" pitchFamily="34" charset="0"/>
                        </a:rPr>
                        <a:t>1 532 600</a:t>
                      </a:r>
                    </a:p>
                  </a:txBody>
                  <a:tcPr marT="45721" marB="4572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0000"/>
                        </a:lnSpc>
                      </a:pPr>
                      <a:r>
                        <a:rPr lang="fr-FR" sz="1600" dirty="0">
                          <a:solidFill>
                            <a:schemeClr val="tx1"/>
                          </a:solidFill>
                          <a:latin typeface="Arial" panose="020B0604020202020204" pitchFamily="34" charset="0"/>
                          <a:ea typeface="Comic Sans MS" charset="0"/>
                          <a:cs typeface="Arial" panose="020B0604020202020204" pitchFamily="34" charset="0"/>
                        </a:rPr>
                        <a:t>1 598 110</a:t>
                      </a:r>
                    </a:p>
                  </a:txBody>
                  <a:tcPr marT="45721" marB="4572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0000"/>
                        </a:lnSpc>
                      </a:pPr>
                      <a:r>
                        <a:rPr lang="fr-FR" sz="1600" dirty="0">
                          <a:solidFill>
                            <a:schemeClr val="tx1"/>
                          </a:solidFill>
                          <a:latin typeface="Arial" panose="020B0604020202020204" pitchFamily="34" charset="0"/>
                          <a:ea typeface="Comic Sans MS" charset="0"/>
                          <a:cs typeface="Arial" panose="020B0604020202020204" pitchFamily="34" charset="0"/>
                        </a:rPr>
                        <a:t>1 649 002</a:t>
                      </a:r>
                    </a:p>
                  </a:txBody>
                  <a:tcPr marT="45721" marB="4572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94636">
                <a:tc>
                  <a:txBody>
                    <a:bodyPr/>
                    <a:lstStyle/>
                    <a:p>
                      <a:pPr algn="l">
                        <a:lnSpc>
                          <a:spcPct val="100000"/>
                        </a:lnSpc>
                      </a:pPr>
                      <a:r>
                        <a:rPr lang="fr-FR" sz="1600" b="1" baseline="0" dirty="0">
                          <a:solidFill>
                            <a:schemeClr val="tx1"/>
                          </a:solidFill>
                          <a:latin typeface="Arial" panose="020B0604020202020204" pitchFamily="34" charset="0"/>
                          <a:ea typeface="Comic Sans MS" charset="0"/>
                          <a:cs typeface="Arial" panose="020B0604020202020204" pitchFamily="34" charset="0"/>
                        </a:rPr>
                        <a:t>Rémunération emplois avenir, apprentis, insertion </a:t>
                      </a:r>
                      <a:endParaRPr lang="fr-FR" sz="1600" b="1" dirty="0">
                        <a:solidFill>
                          <a:schemeClr val="tx1"/>
                        </a:solidFill>
                        <a:latin typeface="Arial" panose="020B0604020202020204" pitchFamily="34" charset="0"/>
                        <a:ea typeface="Comic Sans MS" charset="0"/>
                        <a:cs typeface="Arial" panose="020B0604020202020204" pitchFamily="34" charset="0"/>
                      </a:endParaRPr>
                    </a:p>
                  </a:txBody>
                  <a:tcPr marT="45721" marB="4572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0000"/>
                        </a:lnSpc>
                      </a:pPr>
                      <a:r>
                        <a:rPr lang="fr-FR" sz="1600" kern="0" dirty="0">
                          <a:solidFill>
                            <a:schemeClr val="tx1"/>
                          </a:solidFill>
                          <a:latin typeface="Arial" panose="020B0604020202020204" pitchFamily="34" charset="0"/>
                          <a:ea typeface="Comic Sans MS" charset="0"/>
                          <a:cs typeface="Arial" panose="020B0604020202020204" pitchFamily="34" charset="0"/>
                        </a:rPr>
                        <a:t>36 955</a:t>
                      </a:r>
                    </a:p>
                  </a:txBody>
                  <a:tcPr marT="45721" marB="4572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0000"/>
                        </a:lnSpc>
                      </a:pPr>
                      <a:r>
                        <a:rPr lang="fr-FR" sz="1600" kern="0" dirty="0">
                          <a:solidFill>
                            <a:schemeClr val="tx1"/>
                          </a:solidFill>
                          <a:latin typeface="Arial" panose="020B0604020202020204" pitchFamily="34" charset="0"/>
                          <a:ea typeface="Comic Sans MS" charset="0"/>
                          <a:cs typeface="Arial" panose="020B0604020202020204" pitchFamily="34" charset="0"/>
                        </a:rPr>
                        <a:t>1 452</a:t>
                      </a:r>
                    </a:p>
                  </a:txBody>
                  <a:tcPr marT="45721" marB="4572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0000"/>
                        </a:lnSpc>
                      </a:pPr>
                      <a:r>
                        <a:rPr lang="fr-FR" sz="1600" kern="0" dirty="0">
                          <a:solidFill>
                            <a:schemeClr val="tx1"/>
                          </a:solidFill>
                          <a:latin typeface="Arial" panose="020B0604020202020204" pitchFamily="34" charset="0"/>
                          <a:ea typeface="Comic Sans MS" charset="0"/>
                          <a:cs typeface="Arial" panose="020B0604020202020204" pitchFamily="34" charset="0"/>
                        </a:rPr>
                        <a:t>23 119</a:t>
                      </a:r>
                    </a:p>
                  </a:txBody>
                  <a:tcPr marT="45721" marB="4572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8" name="Espace réservé de la date 3">
            <a:extLst>
              <a:ext uri="{FF2B5EF4-FFF2-40B4-BE49-F238E27FC236}">
                <a16:creationId xmlns:a16="http://schemas.microsoft.com/office/drawing/2014/main" id="{403C545A-4BBB-1240-B47C-682C6ABBFBF3}"/>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9" name="Espace réservé du numéro de diapositive 1">
            <a:extLst>
              <a:ext uri="{FF2B5EF4-FFF2-40B4-BE49-F238E27FC236}">
                <a16:creationId xmlns:a16="http://schemas.microsoft.com/office/drawing/2014/main" id="{41CA92C7-4ADC-9248-B19B-BC276AFE83E8}"/>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25</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22712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6618B3E6-6DEC-8546-9FC7-0B59F0083646}"/>
              </a:ext>
            </a:extLst>
          </p:cNvPr>
          <p:cNvSpPr txBox="1"/>
          <p:nvPr/>
        </p:nvSpPr>
        <p:spPr>
          <a:xfrm>
            <a:off x="704850" y="1700808"/>
            <a:ext cx="8569325" cy="4339778"/>
          </a:xfrm>
          <a:prstGeom prst="rect">
            <a:avLst/>
          </a:prstGeom>
          <a:noFill/>
        </p:spPr>
        <p:txBody>
          <a:bodyPr wrap="square" rtlCol="0">
            <a:spAutoFit/>
          </a:bodyPr>
          <a:lstStyle/>
          <a:p>
            <a:pPr algn="ctr"/>
            <a:r>
              <a:rPr lang="fr-FR" sz="1801" b="1" cap="small" dirty="0">
                <a:solidFill>
                  <a:srgbClr val="000000"/>
                </a:solidFill>
                <a:latin typeface="Arial" panose="020B0604020202020204" pitchFamily="34" charset="0"/>
                <a:cs typeface="Arial" panose="020B0604020202020204" pitchFamily="34" charset="0"/>
              </a:rPr>
              <a:t>La durée effective du travail</a:t>
            </a:r>
          </a:p>
          <a:p>
            <a:pPr algn="ctr"/>
            <a:endParaRPr lang="fr-FR" sz="1600" dirty="0">
              <a:latin typeface="Arial" panose="020B0604020202020204" pitchFamily="34" charset="0"/>
              <a:cs typeface="Arial" panose="020B0604020202020204" pitchFamily="34" charset="0"/>
            </a:endParaRPr>
          </a:p>
          <a:p>
            <a:pPr marL="285757" indent="-285757" algn="just">
              <a:buFont typeface="Wingdings" charset="2"/>
              <a:buChar char="Ø"/>
            </a:pPr>
            <a:r>
              <a:rPr lang="fr-FR" sz="1600" dirty="0">
                <a:latin typeface="Arial" panose="020B0604020202020204" pitchFamily="34" charset="0"/>
                <a:cs typeface="Arial" panose="020B0604020202020204" pitchFamily="34" charset="0"/>
              </a:rPr>
              <a:t>La loi n°2019-828 en date du 6 août 2019 relative à la transformation de la fonction publique, impose la fin de toutes les dérogations à la durée hebdomadaire légale de travail fixée à 35 heures. </a:t>
            </a:r>
          </a:p>
          <a:p>
            <a:pPr marL="285757" indent="-285757" algn="just">
              <a:spcBef>
                <a:spcPts val="1200"/>
              </a:spcBef>
              <a:buFont typeface="Wingdings" charset="2"/>
              <a:buChar char="Ø"/>
            </a:pPr>
            <a:r>
              <a:rPr lang="fr-FR" sz="1600" dirty="0">
                <a:latin typeface="Arial" panose="020B0604020202020204" pitchFamily="34" charset="0"/>
                <a:cs typeface="Arial" panose="020B0604020202020204" pitchFamily="34" charset="0"/>
              </a:rPr>
              <a:t>Par délibération en date du 18 mai 2021, la Commune a modifié l’organisation du temps de travail des agents sur une base soit de 35 h, 36 h, 36,5 h, ou 37,5 h afin de la rendre conforme aux dispositions législatives.  </a:t>
            </a:r>
          </a:p>
          <a:p>
            <a:pPr marL="285757" indent="-285757" algn="just">
              <a:spcBef>
                <a:spcPts val="1200"/>
              </a:spcBef>
              <a:buFont typeface="Wingdings" charset="2"/>
              <a:buChar char="Ø"/>
            </a:pPr>
            <a:r>
              <a:rPr lang="fr-FR" sz="1600" dirty="0">
                <a:latin typeface="Arial" panose="020B0604020202020204" pitchFamily="34" charset="0"/>
                <a:cs typeface="Arial" panose="020B0604020202020204" pitchFamily="34" charset="0"/>
              </a:rPr>
              <a:t>La déclinaison hebdomadaire du temps de travail a été définie par service à la suite de concertations internes et a été adoptée par le Conseil Municipal en date du 7 décembre 2021.</a:t>
            </a:r>
          </a:p>
          <a:p>
            <a:pPr marL="285757" indent="-285757" algn="just">
              <a:spcBef>
                <a:spcPts val="1200"/>
              </a:spcBef>
              <a:buFont typeface="Wingdings" charset="2"/>
              <a:buChar char="Ø"/>
            </a:pPr>
            <a:r>
              <a:rPr lang="fr-FR" sz="1600" dirty="0">
                <a:latin typeface="Arial" panose="020B0604020202020204" pitchFamily="34" charset="0"/>
                <a:cs typeface="Arial" panose="020B0604020202020204" pitchFamily="34" charset="0"/>
              </a:rPr>
              <a:t>En fonction de leur durée hebdomadaire de travail, les agents bénéficient de jours de réduction de temps de travail (RTT).</a:t>
            </a:r>
          </a:p>
          <a:p>
            <a:pPr algn="just">
              <a:spcBef>
                <a:spcPts val="2400"/>
              </a:spcBef>
            </a:pPr>
            <a:r>
              <a:rPr lang="fr-FR" sz="1600" b="1" cap="small" dirty="0">
                <a:solidFill>
                  <a:srgbClr val="000000"/>
                </a:solidFill>
                <a:latin typeface="Arial" panose="020B0604020202020204" pitchFamily="34" charset="0"/>
                <a:cs typeface="Arial" panose="020B0604020202020204" pitchFamily="34" charset="0"/>
              </a:rPr>
              <a:t>						</a:t>
            </a:r>
            <a:endParaRPr lang="fr-FR" sz="1600" dirty="0">
              <a:latin typeface="Arial" panose="020B0604020202020204" pitchFamily="34" charset="0"/>
              <a:cs typeface="Arial" panose="020B0604020202020204" pitchFamily="34" charset="0"/>
            </a:endParaRPr>
          </a:p>
        </p:txBody>
      </p:sp>
      <p:sp>
        <p:nvSpPr>
          <p:cNvPr id="7" name="Espace réservé de la date 3">
            <a:extLst>
              <a:ext uri="{FF2B5EF4-FFF2-40B4-BE49-F238E27FC236}">
                <a16:creationId xmlns:a16="http://schemas.microsoft.com/office/drawing/2014/main" id="{E0FE9604-075E-5B43-AF14-2B66B8A71239}"/>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8" name="Espace réservé du numéro de diapositive 1">
            <a:extLst>
              <a:ext uri="{FF2B5EF4-FFF2-40B4-BE49-F238E27FC236}">
                <a16:creationId xmlns:a16="http://schemas.microsoft.com/office/drawing/2014/main" id="{88A84787-4E69-9246-B045-97BDB1FFA53B}"/>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26</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64832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6618B3E6-6DEC-8546-9FC7-0B59F0083646}"/>
              </a:ext>
            </a:extLst>
          </p:cNvPr>
          <p:cNvSpPr txBox="1"/>
          <p:nvPr/>
        </p:nvSpPr>
        <p:spPr>
          <a:xfrm>
            <a:off x="704850" y="836712"/>
            <a:ext cx="8569325" cy="6432658"/>
          </a:xfrm>
          <a:prstGeom prst="rect">
            <a:avLst/>
          </a:prstGeom>
          <a:noFill/>
        </p:spPr>
        <p:txBody>
          <a:bodyPr wrap="square" rtlCol="0">
            <a:spAutoFit/>
          </a:bodyPr>
          <a:lstStyle/>
          <a:p>
            <a:pPr algn="ctr"/>
            <a:r>
              <a:rPr lang="fr-FR" sz="1801" b="1" cap="small" dirty="0">
                <a:solidFill>
                  <a:srgbClr val="000000"/>
                </a:solidFill>
                <a:latin typeface="Arial" panose="020B0604020202020204" pitchFamily="34" charset="0"/>
                <a:cs typeface="Arial" panose="020B0604020202020204" pitchFamily="34" charset="0"/>
              </a:rPr>
              <a:t>Avantages en nature</a:t>
            </a:r>
          </a:p>
          <a:p>
            <a:pPr algn="ctr"/>
            <a:endParaRPr lang="fr-FR" sz="1600" b="1" dirty="0">
              <a:latin typeface="Arial" panose="020B0604020202020204" pitchFamily="34" charset="0"/>
              <a:cs typeface="Arial" panose="020B0604020202020204" pitchFamily="34" charset="0"/>
            </a:endParaRPr>
          </a:p>
          <a:p>
            <a:pPr marL="285750" indent="-285750" algn="just">
              <a:buFont typeface="Wingdings" pitchFamily="2" charset="2"/>
              <a:buChar char="Ø"/>
            </a:pPr>
            <a:r>
              <a:rPr lang="fr-FR" sz="1600" b="1" dirty="0">
                <a:latin typeface="Arial" panose="020B0604020202020204" pitchFamily="34" charset="0"/>
                <a:cs typeface="Arial" panose="020B0604020202020204" pitchFamily="34" charset="0"/>
              </a:rPr>
              <a:t>Logements de fonction </a:t>
            </a:r>
            <a:r>
              <a:rPr lang="fr-FR" sz="1600" dirty="0">
                <a:latin typeface="Arial" panose="020B0604020202020204" pitchFamily="34" charset="0"/>
                <a:cs typeface="Arial" panose="020B0604020202020204" pitchFamily="34" charset="0"/>
              </a:rPr>
              <a:t>– Actuellement, trois gardiens et un agent de la police municipale bénéficient d'un logement de fonction en raison d'une nécessité absolue de service.</a:t>
            </a:r>
            <a:endParaRPr lang="fr-FR" sz="1600" b="1" dirty="0">
              <a:latin typeface="Arial" panose="020B0604020202020204" pitchFamily="34" charset="0"/>
              <a:cs typeface="Arial" panose="020B0604020202020204" pitchFamily="34" charset="0"/>
            </a:endParaRPr>
          </a:p>
          <a:p>
            <a:pPr marL="285750" indent="-285750" algn="just">
              <a:spcBef>
                <a:spcPts val="1200"/>
              </a:spcBef>
              <a:buFont typeface="Wingdings" pitchFamily="2" charset="2"/>
              <a:buChar char="Ø"/>
            </a:pPr>
            <a:r>
              <a:rPr lang="fr-FR" sz="1600" b="1" dirty="0">
                <a:latin typeface="Arial" panose="020B0604020202020204" pitchFamily="34" charset="0"/>
                <a:cs typeface="Arial" panose="020B0604020202020204" pitchFamily="34" charset="0"/>
              </a:rPr>
              <a:t>Véhicules de service </a:t>
            </a:r>
            <a:r>
              <a:rPr lang="fr-FR" sz="1600" dirty="0">
                <a:latin typeface="Arial" panose="020B0604020202020204" pitchFamily="34" charset="0"/>
                <a:cs typeface="Arial" panose="020B0604020202020204" pitchFamily="34" charset="0"/>
              </a:rPr>
              <a:t>– En raison des impératifs de service, deux véhicules sont attribués au Directeur Général des Services et au Directeur des Services Techniques.</a:t>
            </a:r>
            <a:endParaRPr lang="fr-FR" sz="1600" b="1" dirty="0">
              <a:latin typeface="Arial" panose="020B0604020202020204" pitchFamily="34" charset="0"/>
              <a:cs typeface="Arial" panose="020B0604020202020204" pitchFamily="34" charset="0"/>
            </a:endParaRPr>
          </a:p>
          <a:p>
            <a:pPr marL="285750" indent="-285750" algn="just">
              <a:spcBef>
                <a:spcPts val="1200"/>
              </a:spcBef>
              <a:buFont typeface="Wingdings" pitchFamily="2" charset="2"/>
              <a:buChar char="Ø"/>
            </a:pPr>
            <a:r>
              <a:rPr lang="fr-FR" sz="1600" b="1" dirty="0">
                <a:latin typeface="Arial" panose="020B0604020202020204" pitchFamily="34" charset="0"/>
                <a:cs typeface="Arial" panose="020B0604020202020204" pitchFamily="34" charset="0"/>
              </a:rPr>
              <a:t>Comité d’Actions Sociales et de loisirs (CAS) du personnel communal </a:t>
            </a:r>
            <a:r>
              <a:rPr lang="fr-FR" sz="1600" dirty="0">
                <a:latin typeface="Arial" panose="020B0604020202020204" pitchFamily="34" charset="0"/>
                <a:cs typeface="Arial" panose="020B0604020202020204" pitchFamily="34" charset="0"/>
              </a:rPr>
              <a:t>–</a:t>
            </a:r>
            <a:r>
              <a:rPr lang="fr-FR" sz="1600" b="1" dirty="0">
                <a:latin typeface="Arial" panose="020B0604020202020204" pitchFamily="34" charset="0"/>
                <a:cs typeface="Arial" panose="020B0604020202020204" pitchFamily="34" charset="0"/>
              </a:rPr>
              <a:t> </a:t>
            </a:r>
            <a:r>
              <a:rPr lang="fr-FR" sz="1600" dirty="0">
                <a:latin typeface="Arial" panose="020B0604020202020204" pitchFamily="34" charset="0"/>
                <a:cs typeface="Arial" panose="020B0604020202020204" pitchFamily="34" charset="0"/>
              </a:rPr>
              <a:t>Le CAS met en œuvre des initiatives axées sur des activités culturelles ou de loisirs telles que des sorties, voyages et spectacles de Noël. Il a reçu une subvention de 23 000 € pour l'année 2024. En plus de cette subvention, la collectivité a choisi de se conformer à la Loi 2007-209 du 19 février 2007 en adhérant au Comité National d'Action Sociale (CNAS).</a:t>
            </a:r>
          </a:p>
          <a:p>
            <a:pPr marL="285750" indent="-285750" algn="just">
              <a:spcBef>
                <a:spcPts val="1200"/>
              </a:spcBef>
              <a:buFont typeface="Wingdings" pitchFamily="2" charset="2"/>
              <a:buChar char="Ø"/>
            </a:pPr>
            <a:r>
              <a:rPr lang="fr-FR" sz="1600" b="1" dirty="0">
                <a:latin typeface="Arial" panose="020B0604020202020204" pitchFamily="34" charset="0"/>
                <a:cs typeface="Arial" panose="020B0604020202020204" pitchFamily="34" charset="0"/>
              </a:rPr>
              <a:t>Chèque-cadeau</a:t>
            </a:r>
            <a:r>
              <a:rPr lang="fr-FR" sz="1600" dirty="0">
                <a:latin typeface="Arial" panose="020B0604020202020204" pitchFamily="34" charset="0"/>
                <a:cs typeface="Arial" panose="020B0604020202020204" pitchFamily="34" charset="0"/>
              </a:rPr>
              <a:t> – Un chèque-cadeau d'une valeur de 100 € est distribué chaque année pendant la période de Noël aux agents présents au 15/12 dans la collectivité depuis plus de 6 mois ainsi qu’aux retraités de l’année.</a:t>
            </a:r>
            <a:endParaRPr lang="fr-FR" sz="1600" b="1" dirty="0">
              <a:latin typeface="Arial" panose="020B0604020202020204" pitchFamily="34" charset="0"/>
              <a:cs typeface="Arial" panose="020B0604020202020204" pitchFamily="34" charset="0"/>
            </a:endParaRPr>
          </a:p>
          <a:p>
            <a:pPr marL="285750" indent="-285750" algn="just">
              <a:spcBef>
                <a:spcPts val="1200"/>
              </a:spcBef>
              <a:buFont typeface="Wingdings" pitchFamily="2" charset="2"/>
              <a:buChar char="Ø"/>
            </a:pPr>
            <a:r>
              <a:rPr lang="fr-FR" sz="1600" b="1" dirty="0">
                <a:latin typeface="Arial" panose="020B0604020202020204" pitchFamily="34" charset="0"/>
                <a:cs typeface="Arial" panose="020B0604020202020204" pitchFamily="34" charset="0"/>
              </a:rPr>
              <a:t>Protection santé et prévoyance </a:t>
            </a:r>
            <a:r>
              <a:rPr lang="fr-FR" sz="1600" dirty="0">
                <a:latin typeface="Arial" panose="020B0604020202020204" pitchFamily="34" charset="0"/>
                <a:cs typeface="Arial" panose="020B0604020202020204" pitchFamily="34" charset="0"/>
              </a:rPr>
              <a:t>– Les agents ont la possibilité d’adhérer au contrat groupe prévoyance mis en place avec la Mutuelle Nationale Territoriale qui concerne la garantie maintien de salaire, invalidité, décès, la ville participe à hauteur de 8 € par mois et par agent. Concernant la complémentaire santé, la ville participe à hauteur de 20 € par mois en faveur des agents ayant souscrit une mutuelle labellisée.</a:t>
            </a:r>
          </a:p>
          <a:p>
            <a:pPr algn="just">
              <a:spcBef>
                <a:spcPts val="2400"/>
              </a:spcBef>
            </a:pPr>
            <a:r>
              <a:rPr lang="fr-FR" sz="1600" b="1" cap="small" dirty="0">
                <a:solidFill>
                  <a:srgbClr val="000000"/>
                </a:solidFill>
                <a:latin typeface="Arial" panose="020B0604020202020204" pitchFamily="34" charset="0"/>
                <a:cs typeface="Arial" panose="020B0604020202020204" pitchFamily="34" charset="0"/>
              </a:rPr>
              <a:t>						</a:t>
            </a:r>
            <a:endParaRPr lang="fr-FR" sz="1600" dirty="0">
              <a:latin typeface="Arial" panose="020B0604020202020204" pitchFamily="34" charset="0"/>
              <a:cs typeface="Arial" panose="020B0604020202020204" pitchFamily="34" charset="0"/>
            </a:endParaRPr>
          </a:p>
        </p:txBody>
      </p:sp>
      <p:sp>
        <p:nvSpPr>
          <p:cNvPr id="7" name="Espace réservé de la date 3">
            <a:extLst>
              <a:ext uri="{FF2B5EF4-FFF2-40B4-BE49-F238E27FC236}">
                <a16:creationId xmlns:a16="http://schemas.microsoft.com/office/drawing/2014/main" id="{E0FE9604-075E-5B43-AF14-2B66B8A71239}"/>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8" name="Espace réservé du numéro de diapositive 1">
            <a:extLst>
              <a:ext uri="{FF2B5EF4-FFF2-40B4-BE49-F238E27FC236}">
                <a16:creationId xmlns:a16="http://schemas.microsoft.com/office/drawing/2014/main" id="{88A84787-4E69-9246-B045-97BDB1FFA53B}"/>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27</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85098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D1E8334C-4BF1-7A42-91E5-2698E19CE98D}"/>
              </a:ext>
            </a:extLst>
          </p:cNvPr>
          <p:cNvSpPr txBox="1"/>
          <p:nvPr/>
        </p:nvSpPr>
        <p:spPr>
          <a:xfrm>
            <a:off x="731439" y="949835"/>
            <a:ext cx="8542735" cy="1108124"/>
          </a:xfrm>
          <a:prstGeom prst="rect">
            <a:avLst/>
          </a:prstGeom>
          <a:noFill/>
        </p:spPr>
        <p:txBody>
          <a:bodyPr wrap="square" rtlCol="0">
            <a:spAutoFit/>
          </a:bodyPr>
          <a:lstStyle/>
          <a:p>
            <a:pPr algn="ctr"/>
            <a:r>
              <a:rPr lang="fr-FR" sz="1801" b="1" cap="small" dirty="0">
                <a:solidFill>
                  <a:srgbClr val="000000"/>
                </a:solidFill>
                <a:latin typeface="Arial" panose="020B0604020202020204" pitchFamily="34" charset="0"/>
                <a:cs typeface="Arial" panose="020B0604020202020204" pitchFamily="34" charset="0"/>
              </a:rPr>
              <a:t>Endettement – Les caractéristiques de l’encours de dette</a:t>
            </a:r>
          </a:p>
          <a:p>
            <a:pPr algn="ctr"/>
            <a:endParaRPr lang="fr-FR" sz="1600" b="1" cap="small" dirty="0">
              <a:solidFill>
                <a:srgbClr val="000000"/>
              </a:solidFill>
              <a:latin typeface="Arial" panose="020B0604020202020204" pitchFamily="34" charset="0"/>
              <a:cs typeface="Arial" panose="020B0604020202020204" pitchFamily="34" charset="0"/>
            </a:endParaRPr>
          </a:p>
          <a:p>
            <a:pPr algn="just"/>
            <a:r>
              <a:rPr lang="fr-FR" sz="1600" b="1" dirty="0">
                <a:latin typeface="Arial" panose="020B0604020202020204" pitchFamily="34" charset="0"/>
                <a:cs typeface="Arial" panose="020B0604020202020204" pitchFamily="34" charset="0"/>
              </a:rPr>
              <a:t>La répartition de l’encours de dette par prêteur </a:t>
            </a:r>
            <a:r>
              <a:rPr lang="fr-FR" sz="1600" dirty="0">
                <a:latin typeface="Arial" panose="020B0604020202020204" pitchFamily="34" charset="0"/>
                <a:cs typeface="Arial" panose="020B0604020202020204" pitchFamily="34" charset="0"/>
              </a:rPr>
              <a:t>au 31 décembre 2024 s’établissait de la manière suivante :</a:t>
            </a:r>
          </a:p>
        </p:txBody>
      </p:sp>
      <p:graphicFrame>
        <p:nvGraphicFramePr>
          <p:cNvPr id="5" name="Tableau 4">
            <a:extLst>
              <a:ext uri="{FF2B5EF4-FFF2-40B4-BE49-F238E27FC236}">
                <a16:creationId xmlns:a16="http://schemas.microsoft.com/office/drawing/2014/main" id="{DA9A960F-B99A-A340-9E2C-064205AA6F22}"/>
              </a:ext>
            </a:extLst>
          </p:cNvPr>
          <p:cNvGraphicFramePr>
            <a:graphicFrameLocks noGrp="1"/>
          </p:cNvGraphicFramePr>
          <p:nvPr>
            <p:extLst>
              <p:ext uri="{D42A27DB-BD31-4B8C-83A1-F6EECF244321}">
                <p14:modId xmlns:p14="http://schemas.microsoft.com/office/powerpoint/2010/main" val="1162872395"/>
              </p:ext>
            </p:extLst>
          </p:nvPr>
        </p:nvGraphicFramePr>
        <p:xfrm>
          <a:off x="1297218" y="2121840"/>
          <a:ext cx="7384588" cy="2209600"/>
        </p:xfrm>
        <a:graphic>
          <a:graphicData uri="http://schemas.openxmlformats.org/drawingml/2006/table">
            <a:tbl>
              <a:tblPr firstRow="1" bandRow="1">
                <a:tableStyleId>{2D5ABB26-0587-4C30-8999-92F81FD0307C}</a:tableStyleId>
              </a:tblPr>
              <a:tblGrid>
                <a:gridCol w="2661671">
                  <a:extLst>
                    <a:ext uri="{9D8B030D-6E8A-4147-A177-3AD203B41FA5}">
                      <a16:colId xmlns:a16="http://schemas.microsoft.com/office/drawing/2014/main" val="20000"/>
                    </a:ext>
                  </a:extLst>
                </a:gridCol>
                <a:gridCol w="3426773">
                  <a:extLst>
                    <a:ext uri="{9D8B030D-6E8A-4147-A177-3AD203B41FA5}">
                      <a16:colId xmlns:a16="http://schemas.microsoft.com/office/drawing/2014/main" val="20002"/>
                    </a:ext>
                  </a:extLst>
                </a:gridCol>
                <a:gridCol w="1296144">
                  <a:extLst>
                    <a:ext uri="{9D8B030D-6E8A-4147-A177-3AD203B41FA5}">
                      <a16:colId xmlns:a16="http://schemas.microsoft.com/office/drawing/2014/main" val="20003"/>
                    </a:ext>
                  </a:extLst>
                </a:gridCol>
              </a:tblGrid>
              <a:tr h="402430">
                <a:tc>
                  <a:txBody>
                    <a:bodyPr/>
                    <a:lstStyle/>
                    <a:p>
                      <a:r>
                        <a:rPr lang="fr-FR" sz="1600" b="1" dirty="0">
                          <a:solidFill>
                            <a:schemeClr val="tx1"/>
                          </a:solidFill>
                          <a:latin typeface="Arial"/>
                          <a:cs typeface="Arial"/>
                        </a:rPr>
                        <a:t>Prêteurs </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b="1" dirty="0">
                          <a:solidFill>
                            <a:schemeClr val="tx1"/>
                          </a:solidFill>
                          <a:latin typeface="Arial"/>
                          <a:cs typeface="Arial"/>
                        </a:rPr>
                        <a:t>Capital Restant Dû (CRD en </a:t>
                      </a:r>
                      <a:r>
                        <a:rPr lang="fr-FR" sz="1800" b="1" cap="small" dirty="0">
                          <a:solidFill>
                            <a:srgbClr val="000000"/>
                          </a:solidFill>
                          <a:latin typeface="Arial" panose="020B0604020202020204" pitchFamily="34" charset="0"/>
                          <a:cs typeface="Arial" panose="020B0604020202020204" pitchFamily="34" charset="0"/>
                        </a:rPr>
                        <a:t>€</a:t>
                      </a:r>
                      <a:r>
                        <a:rPr lang="fr-FR" sz="1600" b="1" dirty="0">
                          <a:solidFill>
                            <a:schemeClr val="tx1"/>
                          </a:solidFill>
                          <a:latin typeface="Arial"/>
                          <a:cs typeface="Arial"/>
                        </a:rPr>
                        <a:t>)</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b="1" dirty="0">
                          <a:solidFill>
                            <a:schemeClr val="tx1"/>
                          </a:solidFill>
                          <a:latin typeface="Arial"/>
                          <a:cs typeface="Arial"/>
                        </a:rPr>
                        <a:t>% de CRD</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0"/>
                  </a:ext>
                </a:extLst>
              </a:tr>
              <a:tr h="14833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600" b="1" dirty="0">
                          <a:solidFill>
                            <a:schemeClr val="tx1"/>
                          </a:solidFill>
                          <a:latin typeface="Arial"/>
                          <a:cs typeface="Arial"/>
                        </a:rPr>
                        <a:t>CDC</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latin typeface="Arial"/>
                          <a:cs typeface="Arial"/>
                        </a:rPr>
                        <a:t>258 335</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6,24</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3341766039"/>
                  </a:ext>
                </a:extLst>
              </a:tr>
              <a:tr h="31710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600" b="1" dirty="0">
                          <a:solidFill>
                            <a:schemeClr val="tx1"/>
                          </a:solidFill>
                          <a:latin typeface="Arial"/>
                          <a:cs typeface="Arial"/>
                        </a:rPr>
                        <a:t>Caisse d’épargne</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latin typeface="Arial"/>
                          <a:cs typeface="Arial"/>
                        </a:rPr>
                        <a:t>1 044 952</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25,22</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2"/>
                  </a:ext>
                </a:extLst>
              </a:tr>
              <a:tr h="34186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600" b="1" dirty="0">
                          <a:solidFill>
                            <a:schemeClr val="tx1"/>
                          </a:solidFill>
                          <a:latin typeface="Arial"/>
                          <a:cs typeface="Arial"/>
                        </a:rPr>
                        <a:t>SFIL CAFFIL</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1 840 000</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44,41</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3"/>
                  </a:ext>
                </a:extLst>
              </a:tr>
              <a:tr h="360040">
                <a:tc>
                  <a:txBody>
                    <a:bodyPr/>
                    <a:lstStyle/>
                    <a:p>
                      <a:r>
                        <a:rPr lang="fr-FR" sz="1600" b="1" dirty="0">
                          <a:solidFill>
                            <a:schemeClr val="tx1"/>
                          </a:solidFill>
                          <a:latin typeface="Arial"/>
                          <a:cs typeface="Arial"/>
                        </a:rPr>
                        <a:t>Banque Postale</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latin typeface="Arial"/>
                          <a:cs typeface="Arial"/>
                        </a:rPr>
                        <a:t>1 000 000</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24,14</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46440606"/>
                  </a:ext>
                </a:extLst>
              </a:tr>
              <a:tr h="434703">
                <a:tc>
                  <a:txBody>
                    <a:bodyPr/>
                    <a:lstStyle/>
                    <a:p>
                      <a:r>
                        <a:rPr lang="fr-FR" sz="1600" b="1" dirty="0">
                          <a:solidFill>
                            <a:schemeClr val="tx1"/>
                          </a:solidFill>
                          <a:latin typeface="Arial"/>
                          <a:cs typeface="Arial"/>
                        </a:rPr>
                        <a:t>Total prêteurs</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latin typeface="Arial"/>
                          <a:cs typeface="Arial"/>
                        </a:rPr>
                        <a:t>4 143 287</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a:cs typeface="Arial"/>
                        </a:rPr>
                        <a:t>100,00</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7" name="Rectangle 6">
            <a:extLst>
              <a:ext uri="{FF2B5EF4-FFF2-40B4-BE49-F238E27FC236}">
                <a16:creationId xmlns:a16="http://schemas.microsoft.com/office/drawing/2014/main" id="{8A3DFBE7-F098-3D4D-8EA3-F39073B56A53}"/>
              </a:ext>
            </a:extLst>
          </p:cNvPr>
          <p:cNvSpPr/>
          <p:nvPr/>
        </p:nvSpPr>
        <p:spPr>
          <a:xfrm>
            <a:off x="704850" y="4400232"/>
            <a:ext cx="8569324" cy="2031325"/>
          </a:xfrm>
          <a:prstGeom prst="rect">
            <a:avLst/>
          </a:prstGeom>
        </p:spPr>
        <p:txBody>
          <a:bodyPr wrap="square">
            <a:spAutoFit/>
          </a:bodyPr>
          <a:lstStyle/>
          <a:p>
            <a:pPr marL="357188" lvl="3" indent="-357188" algn="just" defTabSz="360009">
              <a:buFont typeface="Wingdings" charset="2"/>
              <a:buChar char="Ø"/>
            </a:pPr>
            <a:r>
              <a:rPr lang="fr-FR" sz="1600" dirty="0">
                <a:latin typeface="Arial" panose="020B0604020202020204" pitchFamily="34" charset="0"/>
                <a:cs typeface="Arial" panose="020B0604020202020204" pitchFamily="34" charset="0"/>
              </a:rPr>
              <a:t>Dette en cours au 31/12/2024 : 4 143 287 €. </a:t>
            </a:r>
          </a:p>
          <a:p>
            <a:pPr marL="357188" lvl="3" indent="-357188" algn="just" defTabSz="360009">
              <a:spcBef>
                <a:spcPts val="1200"/>
              </a:spcBef>
              <a:buFont typeface="Wingdings" charset="2"/>
              <a:buChar char="Ø"/>
            </a:pPr>
            <a:r>
              <a:rPr lang="fr-FR" sz="1600" dirty="0">
                <a:latin typeface="Arial" panose="020B0604020202020204" pitchFamily="34" charset="0"/>
                <a:cs typeface="Arial" panose="020B0604020202020204" pitchFamily="34" charset="0"/>
              </a:rPr>
              <a:t>En 2024, l’annuité se compose de 278 711 € de remboursement de capital et 127 217 € d’intérêts. </a:t>
            </a:r>
          </a:p>
          <a:p>
            <a:pPr marL="357188" lvl="3" indent="-357188" algn="just" defTabSz="360009">
              <a:spcBef>
                <a:spcPts val="1200"/>
              </a:spcBef>
              <a:buFont typeface="Wingdings" charset="2"/>
              <a:buChar char="Ø"/>
            </a:pPr>
            <a:r>
              <a:rPr lang="fr-FR" sz="1600" dirty="0">
                <a:latin typeface="Arial" panose="020B0604020202020204" pitchFamily="34" charset="0"/>
                <a:cs typeface="Arial" panose="020B0604020202020204" pitchFamily="34" charset="0"/>
              </a:rPr>
              <a:t>Un nouvel emprunt de 1 000 000 € a été contracté auprès de la Banque Postale à un taux de 3,5 %. </a:t>
            </a:r>
          </a:p>
          <a:p>
            <a:pPr marL="357188" lvl="3" indent="-357188" algn="just" defTabSz="360009">
              <a:spcBef>
                <a:spcPts val="1200"/>
              </a:spcBef>
              <a:buFont typeface="Wingdings" charset="2"/>
              <a:buChar char="Ø"/>
            </a:pPr>
            <a:r>
              <a:rPr lang="fr-FR" sz="1600" dirty="0">
                <a:latin typeface="Arial" panose="020B0604020202020204" pitchFamily="34" charset="0"/>
                <a:cs typeface="Arial" panose="020B0604020202020204" pitchFamily="34" charset="0"/>
              </a:rPr>
              <a:t>La gestion de la dette reste prudente et maîtrisée.</a:t>
            </a:r>
          </a:p>
        </p:txBody>
      </p:sp>
      <p:sp>
        <p:nvSpPr>
          <p:cNvPr id="10" name="Espace réservé de la date 3">
            <a:extLst>
              <a:ext uri="{FF2B5EF4-FFF2-40B4-BE49-F238E27FC236}">
                <a16:creationId xmlns:a16="http://schemas.microsoft.com/office/drawing/2014/main" id="{F52A5815-7AB6-C142-AE28-CC7186175EE1}"/>
              </a:ext>
            </a:extLst>
          </p:cNvPr>
          <p:cNvSpPr>
            <a:spLocks noGrp="1"/>
          </p:cNvSpPr>
          <p:nvPr>
            <p:ph type="dt" sz="half" idx="10"/>
          </p:nvPr>
        </p:nvSpPr>
        <p:spPr>
          <a:xfrm>
            <a:off x="416496" y="6520259"/>
            <a:ext cx="4104456" cy="365125"/>
          </a:xfrm>
        </p:spPr>
        <p:txBody>
          <a:bodyPr/>
          <a:lstStyle/>
          <a:p>
            <a:r>
              <a:rPr lang="fr-FR" dirty="0">
                <a:solidFill>
                  <a:schemeClr val="bg1">
                    <a:lumMod val="50000"/>
                  </a:schemeClr>
                </a:solidFill>
              </a:rPr>
              <a:t>Conseil Municipal du 5 février 2025</a:t>
            </a:r>
          </a:p>
        </p:txBody>
      </p:sp>
      <p:sp>
        <p:nvSpPr>
          <p:cNvPr id="11" name="Espace réservé du numéro de diapositive 1">
            <a:extLst>
              <a:ext uri="{FF2B5EF4-FFF2-40B4-BE49-F238E27FC236}">
                <a16:creationId xmlns:a16="http://schemas.microsoft.com/office/drawing/2014/main" id="{31516669-5320-DD4C-B0E9-C22ADF90ADF6}"/>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28</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45253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897048" y="1060467"/>
            <a:ext cx="8383509" cy="584775"/>
          </a:xfrm>
          <a:prstGeom prst="rect">
            <a:avLst/>
          </a:prstGeom>
          <a:noFill/>
        </p:spPr>
        <p:txBody>
          <a:bodyPr wrap="square" rtlCol="0">
            <a:spAutoFit/>
          </a:bodyPr>
          <a:lstStyle/>
          <a:p>
            <a:endParaRPr lang="fr-FR" sz="1600" dirty="0"/>
          </a:p>
          <a:p>
            <a:endParaRPr lang="fr-FR" sz="1600" dirty="0"/>
          </a:p>
        </p:txBody>
      </p:sp>
      <p:sp>
        <p:nvSpPr>
          <p:cNvPr id="11" name="ZoneTexte 10"/>
          <p:cNvSpPr txBox="1"/>
          <p:nvPr/>
        </p:nvSpPr>
        <p:spPr>
          <a:xfrm>
            <a:off x="833673" y="1112712"/>
            <a:ext cx="8446884" cy="338554"/>
          </a:xfrm>
          <a:prstGeom prst="rect">
            <a:avLst/>
          </a:prstGeom>
          <a:noFill/>
        </p:spPr>
        <p:txBody>
          <a:bodyPr wrap="square" rtlCol="0">
            <a:spAutoFit/>
          </a:bodyPr>
          <a:lstStyle/>
          <a:p>
            <a:pPr algn="ctr"/>
            <a:r>
              <a:rPr lang="fr-FR" sz="1600" b="1" dirty="0">
                <a:latin typeface="Arial" panose="020B0604020202020204" pitchFamily="34" charset="0"/>
                <a:cs typeface="Arial" panose="020B0604020202020204" pitchFamily="34" charset="0"/>
              </a:rPr>
              <a:t>Dette selon la charte de bonne conduite « Gissler » </a:t>
            </a:r>
          </a:p>
        </p:txBody>
      </p:sp>
      <p:pic>
        <p:nvPicPr>
          <p:cNvPr id="10" name="Image 9" descr="https://screenshotscdn.firefoxusercontent.com/images/4385bc9f-234c-49db-b1f2-0244c03cefa2.png"/>
          <p:cNvPicPr/>
          <p:nvPr/>
        </p:nvPicPr>
        <p:blipFill>
          <a:blip r:embed="rId3">
            <a:extLst>
              <a:ext uri="{28A0092B-C50C-407E-A947-70E740481C1C}">
                <a14:useLocalDpi xmlns:a14="http://schemas.microsoft.com/office/drawing/2010/main" val="0"/>
              </a:ext>
            </a:extLst>
          </a:blip>
          <a:srcRect/>
          <a:stretch>
            <a:fillRect/>
          </a:stretch>
        </p:blipFill>
        <p:spPr bwMode="auto">
          <a:xfrm>
            <a:off x="773957" y="1676878"/>
            <a:ext cx="8383509" cy="4130636"/>
          </a:xfrm>
          <a:prstGeom prst="rect">
            <a:avLst/>
          </a:prstGeom>
          <a:ln>
            <a:noFill/>
          </a:ln>
          <a:effectLst>
            <a:outerShdw blurRad="190500" algn="tl" rotWithShape="0">
              <a:srgbClr val="000000">
                <a:alpha val="70000"/>
              </a:srgbClr>
            </a:outerShdw>
          </a:effectLst>
        </p:spPr>
      </p:pic>
      <p:sp>
        <p:nvSpPr>
          <p:cNvPr id="12" name="Espace réservé de la date 3">
            <a:extLst>
              <a:ext uri="{FF2B5EF4-FFF2-40B4-BE49-F238E27FC236}">
                <a16:creationId xmlns:a16="http://schemas.microsoft.com/office/drawing/2014/main" id="{BB976B45-75A1-4B45-905F-16DA3CBE549C}"/>
              </a:ext>
            </a:extLst>
          </p:cNvPr>
          <p:cNvSpPr>
            <a:spLocks noGrp="1"/>
          </p:cNvSpPr>
          <p:nvPr>
            <p:ph type="dt" sz="half" idx="10"/>
          </p:nvPr>
        </p:nvSpPr>
        <p:spPr>
          <a:xfrm>
            <a:off x="416496" y="6520259"/>
            <a:ext cx="4104456" cy="365125"/>
          </a:xfrm>
        </p:spPr>
        <p:txBody>
          <a:bodyPr/>
          <a:lstStyle/>
          <a:p>
            <a:r>
              <a:rPr lang="fr-FR" sz="1000" dirty="0">
                <a:solidFill>
                  <a:schemeClr val="tx1">
                    <a:lumMod val="50000"/>
                    <a:lumOff val="50000"/>
                  </a:schemeClr>
                </a:solidFill>
              </a:rPr>
              <a:t>Conseil Municipal du 5 février 2025</a:t>
            </a:r>
          </a:p>
        </p:txBody>
      </p:sp>
      <p:sp>
        <p:nvSpPr>
          <p:cNvPr id="13" name="Espace réservé du numéro de diapositive 1">
            <a:extLst>
              <a:ext uri="{FF2B5EF4-FFF2-40B4-BE49-F238E27FC236}">
                <a16:creationId xmlns:a16="http://schemas.microsoft.com/office/drawing/2014/main" id="{D036E5D6-DA4E-3C42-80E9-2DF46DC12F47}"/>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29</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2543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E2CFF07-2303-EB46-A6F9-216BE383C763}"/>
              </a:ext>
            </a:extLst>
          </p:cNvPr>
          <p:cNvSpPr/>
          <p:nvPr/>
        </p:nvSpPr>
        <p:spPr>
          <a:xfrm>
            <a:off x="740568" y="1196752"/>
            <a:ext cx="8533607" cy="5124480"/>
          </a:xfrm>
          <a:prstGeom prst="rect">
            <a:avLst/>
          </a:prstGeom>
        </p:spPr>
        <p:txBody>
          <a:bodyPr wrap="square">
            <a:spAutoFit/>
          </a:bodyPr>
          <a:lstStyle/>
          <a:p>
            <a:pPr marL="409575" algn="just"/>
            <a:r>
              <a:rPr lang="fr-FR" sz="1600" dirty="0">
                <a:latin typeface="Arial" panose="020B0604020202020204" pitchFamily="34" charset="0"/>
                <a:cs typeface="Arial" panose="020B0604020202020204" pitchFamily="34" charset="0"/>
              </a:rPr>
              <a:t>Dans les communes  comptant plus de 10 000 habitants, le rapport doit inclure les éléments suivants :</a:t>
            </a:r>
          </a:p>
          <a:p>
            <a:pPr marL="409575" indent="306388" algn="just">
              <a:spcBef>
                <a:spcPts val="600"/>
              </a:spcBef>
              <a:buFont typeface="Wingdings" pitchFamily="2" charset="2"/>
              <a:buChar char="Ø"/>
            </a:pPr>
            <a:r>
              <a:rPr lang="fr-FR" sz="1600" dirty="0">
                <a:latin typeface="Arial" panose="020B0604020202020204" pitchFamily="34" charset="0"/>
                <a:cs typeface="Arial" panose="020B0604020202020204" pitchFamily="34" charset="0"/>
              </a:rPr>
              <a:t>La composition des effectifs.</a:t>
            </a:r>
          </a:p>
          <a:p>
            <a:pPr marL="409575" indent="306388" algn="just">
              <a:spcBef>
                <a:spcPts val="600"/>
              </a:spcBef>
              <a:buFont typeface="Wingdings" pitchFamily="2" charset="2"/>
              <a:buChar char="Ø"/>
            </a:pPr>
            <a:r>
              <a:rPr lang="fr-FR" sz="1600" dirty="0">
                <a:latin typeface="Arial" panose="020B0604020202020204" pitchFamily="34" charset="0"/>
                <a:cs typeface="Arial" panose="020B0604020202020204" pitchFamily="34" charset="0"/>
              </a:rPr>
              <a:t>Les dépenses liées au personnel, englobant des informations détaillées sur la rémunération telles que les traitements indiciaires, les régimes indemnitaires, les nouvelles bonifications indiciaires, les heures supplémentaires rémunérées et les avantages en nature.</a:t>
            </a:r>
          </a:p>
          <a:p>
            <a:pPr marL="409575" indent="306388" algn="just">
              <a:spcBef>
                <a:spcPts val="600"/>
              </a:spcBef>
              <a:buFont typeface="Wingdings" pitchFamily="2" charset="2"/>
              <a:buChar char="Ø"/>
            </a:pPr>
            <a:r>
              <a:rPr lang="fr-FR" sz="1600" dirty="0">
                <a:latin typeface="Arial" panose="020B0604020202020204" pitchFamily="34" charset="0"/>
                <a:cs typeface="Arial" panose="020B0604020202020204" pitchFamily="34" charset="0"/>
              </a:rPr>
              <a:t>La durée effective du travail au sein de la commune.</a:t>
            </a:r>
          </a:p>
          <a:p>
            <a:pPr marL="400050" lvl="1" algn="just" defTabSz="444511">
              <a:spcBef>
                <a:spcPts val="1200"/>
              </a:spcBef>
            </a:pPr>
            <a:r>
              <a:rPr lang="fr-FR" sz="1600" dirty="0">
                <a:latin typeface="Arial" panose="020B0604020202020204" pitchFamily="34" charset="0"/>
                <a:cs typeface="Arial" panose="020B0604020202020204" pitchFamily="34" charset="0"/>
              </a:rPr>
              <a:t>Le décret prévoit également que le présent rapport soit mis à disposition du public par tous moyens dans les 15 jours suivant la tenue du débat.</a:t>
            </a:r>
          </a:p>
          <a:p>
            <a:pPr marL="449263" lvl="1" indent="-439738" algn="just" defTabSz="444511">
              <a:spcBef>
                <a:spcPts val="1200"/>
              </a:spcBef>
              <a:buFont typeface="+mj-ea"/>
              <a:buAutoNum type="circleNumDbPlain" startAt="3"/>
            </a:pPr>
            <a:r>
              <a:rPr lang="fr-FR" sz="1600" dirty="0">
                <a:solidFill>
                  <a:prstClr val="black"/>
                </a:solidFill>
                <a:latin typeface="Arial" panose="020B0604020202020204" pitchFamily="34" charset="0"/>
                <a:cs typeface="Arial" panose="020B0604020202020204" pitchFamily="34" charset="0"/>
              </a:rPr>
              <a:t>L’obligation d’information a été renforcée par l’article 13 de la Loi de Programmation des Finances Publiques (LPFP) en date du 22 janvier 2018, qui prévoit que ce rapport doit aussi présenter :</a:t>
            </a:r>
          </a:p>
          <a:p>
            <a:pPr marL="715963" lvl="3" indent="-306388" algn="just" defTabSz="444511">
              <a:spcBef>
                <a:spcPts val="600"/>
              </a:spcBef>
              <a:buFont typeface="Wingdings" charset="2"/>
              <a:buChar char="Ø"/>
            </a:pPr>
            <a:r>
              <a:rPr lang="fr-FR" sz="1600" dirty="0">
                <a:solidFill>
                  <a:prstClr val="black"/>
                </a:solidFill>
                <a:latin typeface="Arial" panose="020B0604020202020204" pitchFamily="34" charset="0"/>
                <a:cs typeface="Arial" panose="020B0604020202020204" pitchFamily="34" charset="0"/>
              </a:rPr>
              <a:t>Un objectif d’évolution des dépenses réelles de fonctionnement (DRF).</a:t>
            </a:r>
          </a:p>
          <a:p>
            <a:pPr marL="715963" lvl="3" indent="-306388" algn="just" defTabSz="444511">
              <a:spcBef>
                <a:spcPts val="600"/>
              </a:spcBef>
              <a:buFont typeface="Wingdings" charset="2"/>
              <a:buChar char="Ø"/>
            </a:pPr>
            <a:r>
              <a:rPr lang="fr-FR" sz="1600" dirty="0">
                <a:solidFill>
                  <a:prstClr val="black"/>
                </a:solidFill>
                <a:latin typeface="Arial" panose="020B0604020202020204" pitchFamily="34" charset="0"/>
                <a:cs typeface="Arial" panose="020B0604020202020204" pitchFamily="34" charset="0"/>
              </a:rPr>
              <a:t>Un objectif d’évolution du besoin annuel de financement.</a:t>
            </a:r>
          </a:p>
          <a:p>
            <a:pPr marL="449263" lvl="1" indent="-439738" algn="just" defTabSz="444511">
              <a:spcBef>
                <a:spcPts val="1200"/>
              </a:spcBef>
              <a:buFont typeface="Wingdings" pitchFamily="2" charset="2"/>
              <a:buAutoNum type="circleNumDbPlain" startAt="4"/>
            </a:pPr>
            <a:r>
              <a:rPr lang="fr-FR" sz="1600" dirty="0">
                <a:latin typeface="Arial" panose="020B0604020202020204" pitchFamily="34" charset="0"/>
                <a:cs typeface="Arial" panose="020B0604020202020204" pitchFamily="34" charset="0"/>
              </a:rPr>
              <a:t>Comme toute délibération qui amène le Conseil Municipal à prendre acte, le Débat d’Orientations Budgétaires donne lieu à un vote.</a:t>
            </a:r>
          </a:p>
        </p:txBody>
      </p:sp>
      <p:sp>
        <p:nvSpPr>
          <p:cNvPr id="7" name="Espace réservé de la date 3">
            <a:extLst>
              <a:ext uri="{FF2B5EF4-FFF2-40B4-BE49-F238E27FC236}">
                <a16:creationId xmlns:a16="http://schemas.microsoft.com/office/drawing/2014/main" id="{01F7A0C6-5319-7F44-90EF-3F46C45F22F6}"/>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8" name="Espace réservé du numéro de diapositive 1">
            <a:extLst>
              <a:ext uri="{FF2B5EF4-FFF2-40B4-BE49-F238E27FC236}">
                <a16:creationId xmlns:a16="http://schemas.microsoft.com/office/drawing/2014/main" id="{6C194D98-24AC-5D4E-9F2A-6473BA840D2C}"/>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3</a:t>
            </a:fld>
            <a:endParaRPr lang="fr-FR" dirty="0">
              <a:latin typeface="Arial" panose="020B0604020202020204" pitchFamily="34" charset="0"/>
              <a:cs typeface="Arial" panose="020B0604020202020204" pitchFamily="34" charset="0"/>
            </a:endParaRPr>
          </a:p>
        </p:txBody>
      </p:sp>
      <p:sp>
        <p:nvSpPr>
          <p:cNvPr id="2" name="ZoneTexte 1">
            <a:extLst>
              <a:ext uri="{FF2B5EF4-FFF2-40B4-BE49-F238E27FC236}">
                <a16:creationId xmlns:a16="http://schemas.microsoft.com/office/drawing/2014/main" id="{D4E1ECB2-F88F-8BBF-F671-63FA05F902B2}"/>
              </a:ext>
            </a:extLst>
          </p:cNvPr>
          <p:cNvSpPr txBox="1"/>
          <p:nvPr/>
        </p:nvSpPr>
        <p:spPr>
          <a:xfrm>
            <a:off x="774700" y="1993900"/>
            <a:ext cx="184731" cy="646331"/>
          </a:xfrm>
          <a:prstGeom prst="rect">
            <a:avLst/>
          </a:prstGeom>
          <a:noFill/>
        </p:spPr>
        <p:txBody>
          <a:bodyPr wrap="none" rtlCol="0">
            <a:spAutoFit/>
          </a:bodyPr>
          <a:lstStyle/>
          <a:p>
            <a:endParaRPr lang="fr-FR" dirty="0"/>
          </a:p>
          <a:p>
            <a:endParaRPr lang="fr-FR" dirty="0"/>
          </a:p>
        </p:txBody>
      </p:sp>
    </p:spTree>
    <p:extLst>
      <p:ext uri="{BB962C8B-B14F-4D97-AF65-F5344CB8AC3E}">
        <p14:creationId xmlns:p14="http://schemas.microsoft.com/office/powerpoint/2010/main" val="5826464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a:extLst>
              <a:ext uri="{FF2B5EF4-FFF2-40B4-BE49-F238E27FC236}">
                <a16:creationId xmlns:a16="http://schemas.microsoft.com/office/drawing/2014/main" id="{E1936A01-6DAF-E141-9D09-2083EFBCD767}"/>
              </a:ext>
            </a:extLst>
          </p:cNvPr>
          <p:cNvGraphicFramePr>
            <a:graphicFrameLocks noGrp="1"/>
          </p:cNvGraphicFramePr>
          <p:nvPr>
            <p:extLst>
              <p:ext uri="{D42A27DB-BD31-4B8C-83A1-F6EECF244321}">
                <p14:modId xmlns:p14="http://schemas.microsoft.com/office/powerpoint/2010/main" val="2019638097"/>
              </p:ext>
            </p:extLst>
          </p:nvPr>
        </p:nvGraphicFramePr>
        <p:xfrm>
          <a:off x="776536" y="1757536"/>
          <a:ext cx="8424936" cy="4335760"/>
        </p:xfrm>
        <a:graphic>
          <a:graphicData uri="http://schemas.openxmlformats.org/drawingml/2006/table">
            <a:tbl>
              <a:tblPr/>
              <a:tblGrid>
                <a:gridCol w="1342688">
                  <a:extLst>
                    <a:ext uri="{9D8B030D-6E8A-4147-A177-3AD203B41FA5}">
                      <a16:colId xmlns:a16="http://schemas.microsoft.com/office/drawing/2014/main" val="2416830127"/>
                    </a:ext>
                  </a:extLst>
                </a:gridCol>
                <a:gridCol w="1469550">
                  <a:extLst>
                    <a:ext uri="{9D8B030D-6E8A-4147-A177-3AD203B41FA5}">
                      <a16:colId xmlns:a16="http://schemas.microsoft.com/office/drawing/2014/main" val="1069034068"/>
                    </a:ext>
                  </a:extLst>
                </a:gridCol>
                <a:gridCol w="1359846">
                  <a:extLst>
                    <a:ext uri="{9D8B030D-6E8A-4147-A177-3AD203B41FA5}">
                      <a16:colId xmlns:a16="http://schemas.microsoft.com/office/drawing/2014/main" val="3676760693"/>
                    </a:ext>
                  </a:extLst>
                </a:gridCol>
                <a:gridCol w="1414697">
                  <a:extLst>
                    <a:ext uri="{9D8B030D-6E8A-4147-A177-3AD203B41FA5}">
                      <a16:colId xmlns:a16="http://schemas.microsoft.com/office/drawing/2014/main" val="712747523"/>
                    </a:ext>
                  </a:extLst>
                </a:gridCol>
                <a:gridCol w="1414697">
                  <a:extLst>
                    <a:ext uri="{9D8B030D-6E8A-4147-A177-3AD203B41FA5}">
                      <a16:colId xmlns:a16="http://schemas.microsoft.com/office/drawing/2014/main" val="1207380942"/>
                    </a:ext>
                  </a:extLst>
                </a:gridCol>
                <a:gridCol w="1423458">
                  <a:extLst>
                    <a:ext uri="{9D8B030D-6E8A-4147-A177-3AD203B41FA5}">
                      <a16:colId xmlns:a16="http://schemas.microsoft.com/office/drawing/2014/main" val="3366063292"/>
                    </a:ext>
                  </a:extLst>
                </a:gridCol>
              </a:tblGrid>
              <a:tr h="390505">
                <a:tc>
                  <a:txBody>
                    <a:bodyPr/>
                    <a:lstStyle/>
                    <a:p>
                      <a:pPr algn="ctr" fontAlgn="ctr"/>
                      <a:endParaRPr lang="fr-FR" sz="900" b="1" i="0" u="none" strike="noStrike" dirty="0">
                        <a:solidFill>
                          <a:srgbClr val="000000"/>
                        </a:solidFill>
                        <a:effectLst/>
                        <a:latin typeface="Arial" panose="020B0604020202020204" pitchFamily="34" charset="0"/>
                      </a:endParaRPr>
                    </a:p>
                  </a:txBody>
                  <a:tcPr marL="8945" marR="8945" marT="89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ctr"/>
                      <a:r>
                        <a:rPr lang="fr-FR" sz="1100" b="1" i="0" u="none" strike="noStrike" dirty="0">
                          <a:solidFill>
                            <a:srgbClr val="000000"/>
                          </a:solidFill>
                          <a:effectLst/>
                          <a:latin typeface="Arial" panose="020B0604020202020204" pitchFamily="34" charset="0"/>
                        </a:rPr>
                        <a:t> CRD début d'exercice</a:t>
                      </a:r>
                    </a:p>
                  </a:txBody>
                  <a:tcPr marL="8945" marR="8945" marT="89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ctr"/>
                      <a:r>
                        <a:rPr lang="fr-FR" sz="1100" b="1" i="0" u="none" strike="noStrike" dirty="0">
                          <a:solidFill>
                            <a:srgbClr val="000000"/>
                          </a:solidFill>
                          <a:effectLst/>
                          <a:latin typeface="Arial" panose="020B0604020202020204" pitchFamily="34" charset="0"/>
                        </a:rPr>
                        <a:t> Capital amorti</a:t>
                      </a:r>
                    </a:p>
                  </a:txBody>
                  <a:tcPr marL="8945" marR="8945" marT="89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ctr"/>
                      <a:r>
                        <a:rPr lang="fr-FR" sz="1100" b="1" i="0" u="none" strike="noStrike" dirty="0">
                          <a:solidFill>
                            <a:srgbClr val="000000"/>
                          </a:solidFill>
                          <a:effectLst/>
                          <a:latin typeface="Arial" panose="020B0604020202020204" pitchFamily="34" charset="0"/>
                        </a:rPr>
                        <a:t> Intérêts</a:t>
                      </a:r>
                    </a:p>
                  </a:txBody>
                  <a:tcPr marL="8945" marR="8945" marT="89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ctr"/>
                      <a:r>
                        <a:rPr lang="fr-FR" sz="1100" b="1" i="0" u="none" strike="noStrike" dirty="0">
                          <a:solidFill>
                            <a:srgbClr val="000000"/>
                          </a:solidFill>
                          <a:effectLst/>
                          <a:latin typeface="Arial" panose="020B0604020202020204" pitchFamily="34" charset="0"/>
                        </a:rPr>
                        <a:t> Flux total</a:t>
                      </a:r>
                    </a:p>
                  </a:txBody>
                  <a:tcPr marL="8945" marR="8945" marT="89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ctr"/>
                      <a:r>
                        <a:rPr lang="fr-FR" sz="1100" b="1" i="0" u="none" strike="noStrike" dirty="0">
                          <a:solidFill>
                            <a:srgbClr val="000000"/>
                          </a:solidFill>
                          <a:effectLst/>
                          <a:latin typeface="Arial" panose="020B0604020202020204" pitchFamily="34" charset="0"/>
                        </a:rPr>
                        <a:t> CRD fin d'exercice</a:t>
                      </a:r>
                    </a:p>
                  </a:txBody>
                  <a:tcPr marL="8945" marR="8945" marT="89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2809414936"/>
                  </a:ext>
                </a:extLst>
              </a:tr>
              <a:tr h="194693">
                <a:tc>
                  <a:txBody>
                    <a:bodyPr/>
                    <a:lstStyle/>
                    <a:p>
                      <a:pPr algn="l" fontAlgn="b"/>
                      <a:r>
                        <a:rPr lang="fr-FR" sz="1300" b="0" i="0" u="none" strike="noStrike">
                          <a:solidFill>
                            <a:srgbClr val="000000"/>
                          </a:solidFill>
                          <a:effectLst/>
                          <a:latin typeface="Calibri" panose="020F0502020204030204" pitchFamily="34" charset="0"/>
                        </a:rPr>
                        <a:t>2025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4 143 287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281 340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150 853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432 193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3 861 947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0450020"/>
                  </a:ext>
                </a:extLst>
              </a:tr>
              <a:tr h="194693">
                <a:tc>
                  <a:txBody>
                    <a:bodyPr/>
                    <a:lstStyle/>
                    <a:p>
                      <a:pPr algn="l" fontAlgn="b"/>
                      <a:r>
                        <a:rPr lang="fr-FR" sz="1300" b="0" i="0" u="none" strike="noStrike">
                          <a:solidFill>
                            <a:srgbClr val="000000"/>
                          </a:solidFill>
                          <a:effectLst/>
                          <a:latin typeface="Calibri" panose="020F0502020204030204" pitchFamily="34" charset="0"/>
                        </a:rPr>
                        <a:t>2026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3 861 947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334 393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144 843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479 236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3 527 554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5426762"/>
                  </a:ext>
                </a:extLst>
              </a:tr>
              <a:tr h="194693">
                <a:tc>
                  <a:txBody>
                    <a:bodyPr/>
                    <a:lstStyle/>
                    <a:p>
                      <a:pPr algn="l" fontAlgn="b"/>
                      <a:r>
                        <a:rPr lang="fr-FR" sz="1300" b="0" i="0" u="none" strike="noStrike">
                          <a:solidFill>
                            <a:srgbClr val="000000"/>
                          </a:solidFill>
                          <a:effectLst/>
                          <a:latin typeface="Calibri" panose="020F0502020204030204" pitchFamily="34" charset="0"/>
                        </a:rPr>
                        <a:t>2027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3 527 554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337 578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132 936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470 514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3 189 977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7237012"/>
                  </a:ext>
                </a:extLst>
              </a:tr>
              <a:tr h="194693">
                <a:tc>
                  <a:txBody>
                    <a:bodyPr/>
                    <a:lstStyle/>
                    <a:p>
                      <a:pPr algn="l" fontAlgn="b"/>
                      <a:r>
                        <a:rPr lang="fr-FR" sz="1300" b="0" i="0" u="none" strike="noStrike">
                          <a:solidFill>
                            <a:srgbClr val="000000"/>
                          </a:solidFill>
                          <a:effectLst/>
                          <a:latin typeface="Calibri" panose="020F0502020204030204" pitchFamily="34" charset="0"/>
                        </a:rPr>
                        <a:t>2028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3 189 977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294 310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121 962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416 272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2 895 667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2649774"/>
                  </a:ext>
                </a:extLst>
              </a:tr>
              <a:tr h="194693">
                <a:tc>
                  <a:txBody>
                    <a:bodyPr/>
                    <a:lstStyle/>
                    <a:p>
                      <a:pPr algn="l" fontAlgn="b"/>
                      <a:r>
                        <a:rPr lang="fr-FR" sz="1300" b="0" i="0" u="none" strike="noStrike">
                          <a:solidFill>
                            <a:srgbClr val="000000"/>
                          </a:solidFill>
                          <a:effectLst/>
                          <a:latin typeface="Calibri" panose="020F0502020204030204" pitchFamily="34" charset="0"/>
                        </a:rPr>
                        <a:t>2029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2 895 667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227 333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112 947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340 280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2 668 334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7806490"/>
                  </a:ext>
                </a:extLst>
              </a:tr>
              <a:tr h="194693">
                <a:tc>
                  <a:txBody>
                    <a:bodyPr/>
                    <a:lstStyle/>
                    <a:p>
                      <a:pPr algn="l" fontAlgn="b"/>
                      <a:r>
                        <a:rPr lang="fr-FR" sz="1300" b="0" i="0" u="none" strike="noStrike">
                          <a:solidFill>
                            <a:srgbClr val="000000"/>
                          </a:solidFill>
                          <a:effectLst/>
                          <a:latin typeface="Calibri" panose="020F0502020204030204" pitchFamily="34" charset="0"/>
                        </a:rPr>
                        <a:t>2030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2 668 334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202 334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106 556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308 890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2 466 000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7550898"/>
                  </a:ext>
                </a:extLst>
              </a:tr>
              <a:tr h="194693">
                <a:tc>
                  <a:txBody>
                    <a:bodyPr/>
                    <a:lstStyle/>
                    <a:p>
                      <a:pPr algn="l" fontAlgn="b"/>
                      <a:r>
                        <a:rPr lang="fr-FR" sz="1300" b="0" i="0" u="none" strike="noStrike">
                          <a:solidFill>
                            <a:srgbClr val="000000"/>
                          </a:solidFill>
                          <a:effectLst/>
                          <a:latin typeface="Calibri" panose="020F0502020204030204" pitchFamily="34" charset="0"/>
                        </a:rPr>
                        <a:t>2031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2 466 000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194 000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100 665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294 665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2 272 000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4501385"/>
                  </a:ext>
                </a:extLst>
              </a:tr>
              <a:tr h="194693">
                <a:tc>
                  <a:txBody>
                    <a:bodyPr/>
                    <a:lstStyle/>
                    <a:p>
                      <a:pPr algn="l" fontAlgn="b"/>
                      <a:r>
                        <a:rPr lang="fr-FR" sz="1300" b="0" i="0" u="none" strike="noStrike">
                          <a:solidFill>
                            <a:srgbClr val="000000"/>
                          </a:solidFill>
                          <a:effectLst/>
                          <a:latin typeface="Calibri" panose="020F0502020204030204" pitchFamily="34" charset="0"/>
                        </a:rPr>
                        <a:t>2032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2 272 000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194 000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94 816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288 816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2 078 000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6405470"/>
                  </a:ext>
                </a:extLst>
              </a:tr>
              <a:tr h="194693">
                <a:tc>
                  <a:txBody>
                    <a:bodyPr/>
                    <a:lstStyle/>
                    <a:p>
                      <a:pPr algn="l" fontAlgn="b"/>
                      <a:r>
                        <a:rPr lang="fr-FR" sz="1300" b="0" i="0" u="none" strike="noStrike">
                          <a:solidFill>
                            <a:srgbClr val="000000"/>
                          </a:solidFill>
                          <a:effectLst/>
                          <a:latin typeface="Calibri" panose="020F0502020204030204" pitchFamily="34" charset="0"/>
                        </a:rPr>
                        <a:t>2033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2 078 000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184 000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88 967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272 967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1 894 000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7927238"/>
                  </a:ext>
                </a:extLst>
              </a:tr>
              <a:tr h="194693">
                <a:tc>
                  <a:txBody>
                    <a:bodyPr/>
                    <a:lstStyle/>
                    <a:p>
                      <a:pPr algn="l" fontAlgn="b"/>
                      <a:r>
                        <a:rPr lang="fr-FR" sz="1300" b="0" i="0" u="none" strike="noStrike">
                          <a:solidFill>
                            <a:srgbClr val="000000"/>
                          </a:solidFill>
                          <a:effectLst/>
                          <a:latin typeface="Calibri" panose="020F0502020204030204" pitchFamily="34" charset="0"/>
                        </a:rPr>
                        <a:t>2034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1 894 000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dirty="0">
                          <a:solidFill>
                            <a:srgbClr val="000000"/>
                          </a:solidFill>
                          <a:effectLst/>
                          <a:latin typeface="Calibri" panose="020F0502020204030204" pitchFamily="34" charset="0"/>
                        </a:rPr>
                        <a:t>144 000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83 453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227 453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1 750 000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4121072"/>
                  </a:ext>
                </a:extLst>
              </a:tr>
              <a:tr h="194693">
                <a:tc>
                  <a:txBody>
                    <a:bodyPr/>
                    <a:lstStyle/>
                    <a:p>
                      <a:pPr algn="l" fontAlgn="b"/>
                      <a:r>
                        <a:rPr lang="fr-FR" sz="1300" b="0" i="0" u="none" strike="noStrike">
                          <a:solidFill>
                            <a:srgbClr val="000000"/>
                          </a:solidFill>
                          <a:effectLst/>
                          <a:latin typeface="Calibri" panose="020F0502020204030204" pitchFamily="34" charset="0"/>
                        </a:rPr>
                        <a:t>2035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1 750 000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114 000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78 335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192 335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1 636 000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6990645"/>
                  </a:ext>
                </a:extLst>
              </a:tr>
              <a:tr h="194693">
                <a:tc>
                  <a:txBody>
                    <a:bodyPr/>
                    <a:lstStyle/>
                    <a:p>
                      <a:pPr algn="l" fontAlgn="b"/>
                      <a:r>
                        <a:rPr lang="fr-FR" sz="1300" b="0" i="0" u="none" strike="noStrike">
                          <a:solidFill>
                            <a:srgbClr val="000000"/>
                          </a:solidFill>
                          <a:effectLst/>
                          <a:latin typeface="Calibri" panose="020F0502020204030204" pitchFamily="34" charset="0"/>
                        </a:rPr>
                        <a:t>2036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1 636 000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114 000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73 333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187 333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1 522 000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7208"/>
                  </a:ext>
                </a:extLst>
              </a:tr>
              <a:tr h="194693">
                <a:tc>
                  <a:txBody>
                    <a:bodyPr/>
                    <a:lstStyle/>
                    <a:p>
                      <a:pPr algn="l" fontAlgn="b"/>
                      <a:r>
                        <a:rPr lang="fr-FR" sz="1300" b="0" i="0" u="none" strike="noStrike">
                          <a:solidFill>
                            <a:srgbClr val="000000"/>
                          </a:solidFill>
                          <a:effectLst/>
                          <a:latin typeface="Calibri" panose="020F0502020204030204" pitchFamily="34" charset="0"/>
                        </a:rPr>
                        <a:t>2037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1 522 000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114 000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68 332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182 332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1 408 000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1982188"/>
                  </a:ext>
                </a:extLst>
              </a:tr>
              <a:tr h="194693">
                <a:tc>
                  <a:txBody>
                    <a:bodyPr/>
                    <a:lstStyle/>
                    <a:p>
                      <a:pPr algn="l" fontAlgn="b"/>
                      <a:r>
                        <a:rPr lang="fr-FR" sz="1300" b="0" i="0" u="none" strike="noStrike">
                          <a:solidFill>
                            <a:srgbClr val="000000"/>
                          </a:solidFill>
                          <a:effectLst/>
                          <a:latin typeface="Calibri" panose="020F0502020204030204" pitchFamily="34" charset="0"/>
                        </a:rPr>
                        <a:t>2038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1 408 000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114 000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63 331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177 331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1 294 000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9904319"/>
                  </a:ext>
                </a:extLst>
              </a:tr>
              <a:tr h="194693">
                <a:tc>
                  <a:txBody>
                    <a:bodyPr/>
                    <a:lstStyle/>
                    <a:p>
                      <a:pPr algn="l" fontAlgn="b"/>
                      <a:r>
                        <a:rPr lang="fr-FR" sz="1300" b="0" i="0" u="none" strike="noStrike">
                          <a:solidFill>
                            <a:srgbClr val="000000"/>
                          </a:solidFill>
                          <a:effectLst/>
                          <a:latin typeface="Calibri" panose="020F0502020204030204" pitchFamily="34" charset="0"/>
                        </a:rPr>
                        <a:t>2039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1 294 000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114 000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58 330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172 330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1 180 000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1093427"/>
                  </a:ext>
                </a:extLst>
              </a:tr>
              <a:tr h="194693">
                <a:tc>
                  <a:txBody>
                    <a:bodyPr/>
                    <a:lstStyle/>
                    <a:p>
                      <a:pPr algn="l" fontAlgn="b"/>
                      <a:r>
                        <a:rPr lang="fr-FR" sz="1300" b="0" i="0" u="none" strike="noStrike">
                          <a:solidFill>
                            <a:srgbClr val="000000"/>
                          </a:solidFill>
                          <a:effectLst/>
                          <a:latin typeface="Calibri" panose="020F0502020204030204" pitchFamily="34" charset="0"/>
                        </a:rPr>
                        <a:t>2040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1 180 000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114 000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53 329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167 329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1 066 000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2773181"/>
                  </a:ext>
                </a:extLst>
              </a:tr>
              <a:tr h="194693">
                <a:tc>
                  <a:txBody>
                    <a:bodyPr/>
                    <a:lstStyle/>
                    <a:p>
                      <a:pPr algn="l" fontAlgn="b"/>
                      <a:r>
                        <a:rPr lang="fr-FR" sz="1300" b="0" i="0" u="none" strike="noStrike">
                          <a:solidFill>
                            <a:srgbClr val="000000"/>
                          </a:solidFill>
                          <a:effectLst/>
                          <a:latin typeface="Calibri" panose="020F0502020204030204" pitchFamily="34" charset="0"/>
                        </a:rPr>
                        <a:t>2041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1 066 000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114 000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48 327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162 327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952 000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2830826"/>
                  </a:ext>
                </a:extLst>
              </a:tr>
              <a:tr h="194693">
                <a:tc>
                  <a:txBody>
                    <a:bodyPr/>
                    <a:lstStyle/>
                    <a:p>
                      <a:pPr algn="l" fontAlgn="b"/>
                      <a:r>
                        <a:rPr lang="fr-FR" sz="1300" b="0" i="0" u="none" strike="noStrike">
                          <a:solidFill>
                            <a:srgbClr val="000000"/>
                          </a:solidFill>
                          <a:effectLst/>
                          <a:latin typeface="Calibri" panose="020F0502020204030204" pitchFamily="34" charset="0"/>
                        </a:rPr>
                        <a:t>2042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952 000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114 000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43 326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157 326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838 000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9609636"/>
                  </a:ext>
                </a:extLst>
              </a:tr>
              <a:tr h="194693">
                <a:tc>
                  <a:txBody>
                    <a:bodyPr/>
                    <a:lstStyle/>
                    <a:p>
                      <a:pPr algn="l" fontAlgn="b"/>
                      <a:r>
                        <a:rPr lang="fr-FR" sz="1300" b="0" i="0" u="none" strike="noStrike" dirty="0">
                          <a:solidFill>
                            <a:srgbClr val="000000"/>
                          </a:solidFill>
                          <a:effectLst/>
                          <a:latin typeface="Calibri" panose="020F0502020204030204" pitchFamily="34" charset="0"/>
                        </a:rPr>
                        <a:t>2043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dirty="0">
                          <a:solidFill>
                            <a:srgbClr val="000000"/>
                          </a:solidFill>
                          <a:effectLst/>
                          <a:latin typeface="Calibri" panose="020F0502020204030204" pitchFamily="34" charset="0"/>
                        </a:rPr>
                        <a:t>838 000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dirty="0">
                          <a:solidFill>
                            <a:srgbClr val="000000"/>
                          </a:solidFill>
                          <a:effectLst/>
                          <a:latin typeface="Calibri" panose="020F0502020204030204" pitchFamily="34" charset="0"/>
                        </a:rPr>
                        <a:t>114 000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dirty="0">
                          <a:solidFill>
                            <a:srgbClr val="000000"/>
                          </a:solidFill>
                          <a:effectLst/>
                          <a:latin typeface="Calibri" panose="020F0502020204030204" pitchFamily="34" charset="0"/>
                        </a:rPr>
                        <a:t>38 325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dirty="0">
                          <a:solidFill>
                            <a:srgbClr val="000000"/>
                          </a:solidFill>
                          <a:effectLst/>
                          <a:latin typeface="Calibri" panose="020F0502020204030204" pitchFamily="34" charset="0"/>
                        </a:rPr>
                        <a:t>152 325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dirty="0">
                          <a:solidFill>
                            <a:srgbClr val="000000"/>
                          </a:solidFill>
                          <a:effectLst/>
                          <a:latin typeface="Calibri" panose="020F0502020204030204" pitchFamily="34" charset="0"/>
                        </a:rPr>
                        <a:t>724 000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2917211"/>
                  </a:ext>
                </a:extLst>
              </a:tr>
            </a:tbl>
          </a:graphicData>
        </a:graphic>
      </p:graphicFrame>
      <p:sp>
        <p:nvSpPr>
          <p:cNvPr id="6" name="Titre 7">
            <a:extLst>
              <a:ext uri="{FF2B5EF4-FFF2-40B4-BE49-F238E27FC236}">
                <a16:creationId xmlns:a16="http://schemas.microsoft.com/office/drawing/2014/main" id="{761439E5-FB5E-5544-8183-18BF3D5F26B0}"/>
              </a:ext>
            </a:extLst>
          </p:cNvPr>
          <p:cNvSpPr txBox="1">
            <a:spLocks/>
          </p:cNvSpPr>
          <p:nvPr/>
        </p:nvSpPr>
        <p:spPr>
          <a:xfrm>
            <a:off x="386555" y="1366502"/>
            <a:ext cx="9132889" cy="301705"/>
          </a:xfrm>
          <a:prstGeom prst="rect">
            <a:avLst/>
          </a:prstGeom>
        </p:spPr>
        <p:txBody>
          <a:bodyPr vert="horz" lIns="91440" tIns="45721" rIns="91440" bIns="45721"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600" b="1" cap="small" dirty="0">
                <a:latin typeface="Arial" panose="020B0604020202020204" pitchFamily="34" charset="0"/>
                <a:cs typeface="Arial" panose="020B0604020202020204" pitchFamily="34" charset="0"/>
              </a:rPr>
              <a:t>Tableau d’extinction de la dette au 01/01/2025 (en €)</a:t>
            </a:r>
          </a:p>
        </p:txBody>
      </p:sp>
      <p:sp>
        <p:nvSpPr>
          <p:cNvPr id="8" name="Espace réservé de la date 3">
            <a:extLst>
              <a:ext uri="{FF2B5EF4-FFF2-40B4-BE49-F238E27FC236}">
                <a16:creationId xmlns:a16="http://schemas.microsoft.com/office/drawing/2014/main" id="{6618CBD6-D047-E044-9707-723C6E08A241}"/>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9" name="Espace réservé du numéro de diapositive 1">
            <a:extLst>
              <a:ext uri="{FF2B5EF4-FFF2-40B4-BE49-F238E27FC236}">
                <a16:creationId xmlns:a16="http://schemas.microsoft.com/office/drawing/2014/main" id="{8EE2A540-F7B4-7044-9317-A044EAAAADE2}"/>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30</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82049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a:extLst>
              <a:ext uri="{FF2B5EF4-FFF2-40B4-BE49-F238E27FC236}">
                <a16:creationId xmlns:a16="http://schemas.microsoft.com/office/drawing/2014/main" id="{E1936A01-6DAF-E141-9D09-2083EFBCD767}"/>
              </a:ext>
            </a:extLst>
          </p:cNvPr>
          <p:cNvGraphicFramePr>
            <a:graphicFrameLocks noGrp="1"/>
          </p:cNvGraphicFramePr>
          <p:nvPr>
            <p:extLst>
              <p:ext uri="{D42A27DB-BD31-4B8C-83A1-F6EECF244321}">
                <p14:modId xmlns:p14="http://schemas.microsoft.com/office/powerpoint/2010/main" val="2315160403"/>
              </p:ext>
            </p:extLst>
          </p:nvPr>
        </p:nvGraphicFramePr>
        <p:xfrm>
          <a:off x="776536" y="2276872"/>
          <a:ext cx="8424936" cy="2640474"/>
        </p:xfrm>
        <a:graphic>
          <a:graphicData uri="http://schemas.openxmlformats.org/drawingml/2006/table">
            <a:tbl>
              <a:tblPr/>
              <a:tblGrid>
                <a:gridCol w="1342688">
                  <a:extLst>
                    <a:ext uri="{9D8B030D-6E8A-4147-A177-3AD203B41FA5}">
                      <a16:colId xmlns:a16="http://schemas.microsoft.com/office/drawing/2014/main" val="2416830127"/>
                    </a:ext>
                  </a:extLst>
                </a:gridCol>
                <a:gridCol w="1469550">
                  <a:extLst>
                    <a:ext uri="{9D8B030D-6E8A-4147-A177-3AD203B41FA5}">
                      <a16:colId xmlns:a16="http://schemas.microsoft.com/office/drawing/2014/main" val="1069034068"/>
                    </a:ext>
                  </a:extLst>
                </a:gridCol>
                <a:gridCol w="1359846">
                  <a:extLst>
                    <a:ext uri="{9D8B030D-6E8A-4147-A177-3AD203B41FA5}">
                      <a16:colId xmlns:a16="http://schemas.microsoft.com/office/drawing/2014/main" val="3676760693"/>
                    </a:ext>
                  </a:extLst>
                </a:gridCol>
                <a:gridCol w="1414697">
                  <a:extLst>
                    <a:ext uri="{9D8B030D-6E8A-4147-A177-3AD203B41FA5}">
                      <a16:colId xmlns:a16="http://schemas.microsoft.com/office/drawing/2014/main" val="712747523"/>
                    </a:ext>
                  </a:extLst>
                </a:gridCol>
                <a:gridCol w="1414697">
                  <a:extLst>
                    <a:ext uri="{9D8B030D-6E8A-4147-A177-3AD203B41FA5}">
                      <a16:colId xmlns:a16="http://schemas.microsoft.com/office/drawing/2014/main" val="1207380942"/>
                    </a:ext>
                  </a:extLst>
                </a:gridCol>
                <a:gridCol w="1423458">
                  <a:extLst>
                    <a:ext uri="{9D8B030D-6E8A-4147-A177-3AD203B41FA5}">
                      <a16:colId xmlns:a16="http://schemas.microsoft.com/office/drawing/2014/main" val="3366063292"/>
                    </a:ext>
                  </a:extLst>
                </a:gridCol>
              </a:tblGrid>
              <a:tr h="318497">
                <a:tc>
                  <a:txBody>
                    <a:bodyPr/>
                    <a:lstStyle/>
                    <a:p>
                      <a:pPr algn="ctr" fontAlgn="ctr"/>
                      <a:endParaRPr lang="fr-FR" sz="900" b="1" i="0" u="none" strike="noStrike" dirty="0">
                        <a:solidFill>
                          <a:srgbClr val="000000"/>
                        </a:solidFill>
                        <a:effectLst/>
                        <a:latin typeface="Arial" panose="020B0604020202020204" pitchFamily="34" charset="0"/>
                      </a:endParaRPr>
                    </a:p>
                  </a:txBody>
                  <a:tcPr marL="8945" marR="8945" marT="89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ctr"/>
                      <a:r>
                        <a:rPr lang="fr-FR" sz="1100" b="1" i="0" u="none" strike="noStrike" dirty="0">
                          <a:solidFill>
                            <a:srgbClr val="000000"/>
                          </a:solidFill>
                          <a:effectLst/>
                          <a:latin typeface="Arial" panose="020B0604020202020204" pitchFamily="34" charset="0"/>
                        </a:rPr>
                        <a:t> CRD début d'exercice</a:t>
                      </a:r>
                    </a:p>
                  </a:txBody>
                  <a:tcPr marL="8945" marR="8945" marT="89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ctr"/>
                      <a:r>
                        <a:rPr lang="fr-FR" sz="1100" b="1" i="0" u="none" strike="noStrike" dirty="0">
                          <a:solidFill>
                            <a:srgbClr val="000000"/>
                          </a:solidFill>
                          <a:effectLst/>
                          <a:latin typeface="Arial" panose="020B0604020202020204" pitchFamily="34" charset="0"/>
                        </a:rPr>
                        <a:t> Capital amorti</a:t>
                      </a:r>
                    </a:p>
                  </a:txBody>
                  <a:tcPr marL="8945" marR="8945" marT="89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ctr"/>
                      <a:r>
                        <a:rPr lang="fr-FR" sz="1100" b="1" i="0" u="none" strike="noStrike" dirty="0">
                          <a:solidFill>
                            <a:srgbClr val="000000"/>
                          </a:solidFill>
                          <a:effectLst/>
                          <a:latin typeface="Arial" panose="020B0604020202020204" pitchFamily="34" charset="0"/>
                        </a:rPr>
                        <a:t> Intérêts</a:t>
                      </a:r>
                    </a:p>
                  </a:txBody>
                  <a:tcPr marL="8945" marR="8945" marT="89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ctr"/>
                      <a:r>
                        <a:rPr lang="fr-FR" sz="1100" b="1" i="0" u="none" strike="noStrike" dirty="0">
                          <a:solidFill>
                            <a:srgbClr val="000000"/>
                          </a:solidFill>
                          <a:effectLst/>
                          <a:latin typeface="Arial" panose="020B0604020202020204" pitchFamily="34" charset="0"/>
                        </a:rPr>
                        <a:t> Flux total</a:t>
                      </a:r>
                    </a:p>
                  </a:txBody>
                  <a:tcPr marL="8945" marR="8945" marT="89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ctr"/>
                      <a:r>
                        <a:rPr lang="fr-FR" sz="1100" b="1" i="0" u="none" strike="noStrike" dirty="0">
                          <a:solidFill>
                            <a:srgbClr val="000000"/>
                          </a:solidFill>
                          <a:effectLst/>
                          <a:latin typeface="Arial" panose="020B0604020202020204" pitchFamily="34" charset="0"/>
                        </a:rPr>
                        <a:t> CRD fin d'exercice</a:t>
                      </a:r>
                    </a:p>
                  </a:txBody>
                  <a:tcPr marL="8945" marR="8945" marT="89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2809414936"/>
                  </a:ext>
                </a:extLst>
              </a:tr>
              <a:tr h="194693">
                <a:tc>
                  <a:txBody>
                    <a:bodyPr/>
                    <a:lstStyle/>
                    <a:p>
                      <a:pPr algn="l" fontAlgn="b"/>
                      <a:r>
                        <a:rPr lang="fr-FR" sz="1300" b="0" i="0" u="none" strike="noStrike">
                          <a:solidFill>
                            <a:srgbClr val="000000"/>
                          </a:solidFill>
                          <a:effectLst/>
                          <a:latin typeface="Calibri" panose="020F0502020204030204" pitchFamily="34" charset="0"/>
                        </a:rPr>
                        <a:t>2044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724 000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114 000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33 324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147 324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dirty="0">
                          <a:solidFill>
                            <a:srgbClr val="000000"/>
                          </a:solidFill>
                          <a:effectLst/>
                          <a:latin typeface="Calibri" panose="020F0502020204030204" pitchFamily="34" charset="0"/>
                        </a:rPr>
                        <a:t>610 000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7846696"/>
                  </a:ext>
                </a:extLst>
              </a:tr>
              <a:tr h="194693">
                <a:tc>
                  <a:txBody>
                    <a:bodyPr/>
                    <a:lstStyle/>
                    <a:p>
                      <a:pPr algn="l" fontAlgn="b"/>
                      <a:r>
                        <a:rPr lang="fr-FR" sz="1300" b="0" i="0" u="none" strike="noStrike">
                          <a:solidFill>
                            <a:srgbClr val="000000"/>
                          </a:solidFill>
                          <a:effectLst/>
                          <a:latin typeface="Calibri" panose="020F0502020204030204" pitchFamily="34" charset="0"/>
                        </a:rPr>
                        <a:t>2045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610 000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114 000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28 323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142 323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dirty="0">
                          <a:solidFill>
                            <a:srgbClr val="000000"/>
                          </a:solidFill>
                          <a:effectLst/>
                          <a:latin typeface="Calibri" panose="020F0502020204030204" pitchFamily="34" charset="0"/>
                        </a:rPr>
                        <a:t>496 000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5778065"/>
                  </a:ext>
                </a:extLst>
              </a:tr>
              <a:tr h="194693">
                <a:tc>
                  <a:txBody>
                    <a:bodyPr/>
                    <a:lstStyle/>
                    <a:p>
                      <a:pPr algn="l" fontAlgn="b"/>
                      <a:r>
                        <a:rPr lang="fr-FR" sz="1300" b="0" i="0" u="none" strike="noStrike">
                          <a:solidFill>
                            <a:srgbClr val="000000"/>
                          </a:solidFill>
                          <a:effectLst/>
                          <a:latin typeface="Calibri" panose="020F0502020204030204" pitchFamily="34" charset="0"/>
                        </a:rPr>
                        <a:t>2046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496 000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64 000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23 978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87 978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432 000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9397493"/>
                  </a:ext>
                </a:extLst>
              </a:tr>
              <a:tr h="194693">
                <a:tc>
                  <a:txBody>
                    <a:bodyPr/>
                    <a:lstStyle/>
                    <a:p>
                      <a:pPr algn="l" fontAlgn="b"/>
                      <a:r>
                        <a:rPr lang="fr-FR" sz="1300" b="0" i="0" u="none" strike="noStrike">
                          <a:solidFill>
                            <a:srgbClr val="000000"/>
                          </a:solidFill>
                          <a:effectLst/>
                          <a:latin typeface="Calibri" panose="020F0502020204030204" pitchFamily="34" charset="0"/>
                        </a:rPr>
                        <a:t>2047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432 000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64 000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20 726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84 726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368 000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0331686"/>
                  </a:ext>
                </a:extLst>
              </a:tr>
              <a:tr h="194693">
                <a:tc>
                  <a:txBody>
                    <a:bodyPr/>
                    <a:lstStyle/>
                    <a:p>
                      <a:pPr algn="l" fontAlgn="b"/>
                      <a:r>
                        <a:rPr lang="fr-FR" sz="1300" b="0" i="0" u="none" strike="noStrike">
                          <a:solidFill>
                            <a:srgbClr val="000000"/>
                          </a:solidFill>
                          <a:effectLst/>
                          <a:latin typeface="Calibri" panose="020F0502020204030204" pitchFamily="34" charset="0"/>
                        </a:rPr>
                        <a:t>2048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368 000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64 000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17 475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81 475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304 000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4376180"/>
                  </a:ext>
                </a:extLst>
              </a:tr>
              <a:tr h="194693">
                <a:tc>
                  <a:txBody>
                    <a:bodyPr/>
                    <a:lstStyle/>
                    <a:p>
                      <a:pPr algn="l" fontAlgn="b"/>
                      <a:r>
                        <a:rPr lang="fr-FR" sz="1300" b="0" i="0" u="none" strike="noStrike">
                          <a:solidFill>
                            <a:srgbClr val="000000"/>
                          </a:solidFill>
                          <a:effectLst/>
                          <a:latin typeface="Calibri" panose="020F0502020204030204" pitchFamily="34" charset="0"/>
                        </a:rPr>
                        <a:t>2049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304 000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64 000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14 224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78 224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240 000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9079058"/>
                  </a:ext>
                </a:extLst>
              </a:tr>
              <a:tr h="194693">
                <a:tc>
                  <a:txBody>
                    <a:bodyPr/>
                    <a:lstStyle/>
                    <a:p>
                      <a:pPr algn="l" fontAlgn="b"/>
                      <a:r>
                        <a:rPr lang="fr-FR" sz="1300" b="0" i="0" u="none" strike="noStrike">
                          <a:solidFill>
                            <a:srgbClr val="000000"/>
                          </a:solidFill>
                          <a:effectLst/>
                          <a:latin typeface="Calibri" panose="020F0502020204030204" pitchFamily="34" charset="0"/>
                        </a:rPr>
                        <a:t>2050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240 000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64 000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10 973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74 973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176 000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6346295"/>
                  </a:ext>
                </a:extLst>
              </a:tr>
              <a:tr h="194693">
                <a:tc>
                  <a:txBody>
                    <a:bodyPr/>
                    <a:lstStyle/>
                    <a:p>
                      <a:pPr algn="l" fontAlgn="b"/>
                      <a:r>
                        <a:rPr lang="fr-FR" sz="1300" b="0" i="0" u="none" strike="noStrike">
                          <a:solidFill>
                            <a:srgbClr val="000000"/>
                          </a:solidFill>
                          <a:effectLst/>
                          <a:latin typeface="Calibri" panose="020F0502020204030204" pitchFamily="34" charset="0"/>
                        </a:rPr>
                        <a:t>2051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176 000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64 000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7 722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71 722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112 000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7330022"/>
                  </a:ext>
                </a:extLst>
              </a:tr>
              <a:tr h="194693">
                <a:tc>
                  <a:txBody>
                    <a:bodyPr/>
                    <a:lstStyle/>
                    <a:p>
                      <a:pPr algn="l" fontAlgn="b"/>
                      <a:r>
                        <a:rPr lang="fr-FR" sz="1300" b="0" i="0" u="none" strike="noStrike">
                          <a:solidFill>
                            <a:srgbClr val="000000"/>
                          </a:solidFill>
                          <a:effectLst/>
                          <a:latin typeface="Calibri" panose="020F0502020204030204" pitchFamily="34" charset="0"/>
                        </a:rPr>
                        <a:t>2052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112 000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64 000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4 470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68 470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a:solidFill>
                            <a:srgbClr val="000000"/>
                          </a:solidFill>
                          <a:effectLst/>
                          <a:latin typeface="Calibri" panose="020F0502020204030204" pitchFamily="34" charset="0"/>
                        </a:rPr>
                        <a:t>48 000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2300172"/>
                  </a:ext>
                </a:extLst>
              </a:tr>
              <a:tr h="219799">
                <a:tc>
                  <a:txBody>
                    <a:bodyPr/>
                    <a:lstStyle/>
                    <a:p>
                      <a:pPr algn="l" fontAlgn="b"/>
                      <a:r>
                        <a:rPr lang="fr-FR" sz="1300" b="0" i="0" u="none" strike="noStrike">
                          <a:solidFill>
                            <a:srgbClr val="000000"/>
                          </a:solidFill>
                          <a:effectLst/>
                          <a:latin typeface="Calibri" panose="020F0502020204030204" pitchFamily="34" charset="0"/>
                        </a:rPr>
                        <a:t>2053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b"/>
                      <a:r>
                        <a:rPr lang="fr-FR" sz="1300" b="0" i="0" u="none" strike="noStrike">
                          <a:solidFill>
                            <a:srgbClr val="000000"/>
                          </a:solidFill>
                          <a:effectLst/>
                          <a:latin typeface="Calibri" panose="020F0502020204030204" pitchFamily="34" charset="0"/>
                        </a:rPr>
                        <a:t>48 000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dirty="0">
                          <a:solidFill>
                            <a:srgbClr val="000000"/>
                          </a:solidFill>
                          <a:effectLst/>
                          <a:latin typeface="Calibri" panose="020F0502020204030204" pitchFamily="34" charset="0"/>
                        </a:rPr>
                        <a:t>48 000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dirty="0">
                          <a:solidFill>
                            <a:srgbClr val="000000"/>
                          </a:solidFill>
                          <a:effectLst/>
                          <a:latin typeface="Calibri" panose="020F0502020204030204" pitchFamily="34" charset="0"/>
                        </a:rPr>
                        <a:t>1 219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dirty="0">
                          <a:solidFill>
                            <a:srgbClr val="000000"/>
                          </a:solidFill>
                          <a:effectLst/>
                          <a:latin typeface="Calibri" panose="020F0502020204030204" pitchFamily="34" charset="0"/>
                        </a:rPr>
                        <a:t>49 219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FR" sz="1300" b="0" i="0" u="none" strike="noStrike" dirty="0">
                          <a:solidFill>
                            <a:srgbClr val="000000"/>
                          </a:solidFill>
                          <a:effectLst/>
                          <a:latin typeface="Calibri" panose="020F0502020204030204" pitchFamily="34" charset="0"/>
                        </a:rPr>
                        <a:t>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6881283"/>
                  </a:ext>
                </a:extLst>
              </a:tr>
              <a:tr h="194693">
                <a:tc>
                  <a:txBody>
                    <a:bodyPr/>
                    <a:lstStyle/>
                    <a:p>
                      <a:pPr algn="l" fontAlgn="b"/>
                      <a:endParaRPr lang="fr-FR" sz="13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fontAlgn="ctr"/>
                      <a:r>
                        <a:rPr lang="fr-FR" sz="900" b="1" i="0" u="none" strike="noStrike" dirty="0">
                          <a:solidFill>
                            <a:srgbClr val="000000"/>
                          </a:solidFill>
                          <a:effectLst/>
                          <a:latin typeface="Arial" panose="020B0604020202020204" pitchFamily="34" charset="0"/>
                        </a:rPr>
                        <a:t> </a:t>
                      </a:r>
                    </a:p>
                  </a:txBody>
                  <a:tcPr marL="8945" marR="8945" marT="89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ctr"/>
                      <a:r>
                        <a:rPr lang="fr-FR" sz="1200" b="1" i="0" u="none" strike="noStrike" dirty="0">
                          <a:solidFill>
                            <a:srgbClr val="000000"/>
                          </a:solidFill>
                          <a:effectLst/>
                          <a:latin typeface="Arial" panose="020B0604020202020204" pitchFamily="34" charset="0"/>
                        </a:rPr>
                        <a:t>4 143 287</a:t>
                      </a:r>
                    </a:p>
                  </a:txBody>
                  <a:tcPr marL="8945" marR="8945" marT="89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ctr"/>
                      <a:r>
                        <a:rPr lang="fr-FR" sz="1200" b="1" i="0" u="none" strike="noStrike" dirty="0">
                          <a:solidFill>
                            <a:srgbClr val="000000"/>
                          </a:solidFill>
                          <a:effectLst/>
                          <a:latin typeface="Arial" panose="020B0604020202020204" pitchFamily="34" charset="0"/>
                        </a:rPr>
                        <a:t>1 825 401</a:t>
                      </a:r>
                    </a:p>
                  </a:txBody>
                  <a:tcPr marL="8945" marR="8945" marT="89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r" fontAlgn="ctr"/>
                      <a:r>
                        <a:rPr lang="fr-FR" sz="1200" b="1" i="0" u="none" strike="noStrike" dirty="0">
                          <a:solidFill>
                            <a:srgbClr val="000000"/>
                          </a:solidFill>
                          <a:effectLst/>
                          <a:latin typeface="Arial" panose="020B0604020202020204" pitchFamily="34" charset="0"/>
                        </a:rPr>
                        <a:t>5 968 688</a:t>
                      </a:r>
                    </a:p>
                  </a:txBody>
                  <a:tcPr marL="8945" marR="8945" marT="89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fontAlgn="ctr"/>
                      <a:r>
                        <a:rPr lang="fr-FR" sz="900" b="1" i="0" u="none" strike="noStrike" dirty="0">
                          <a:solidFill>
                            <a:srgbClr val="000000"/>
                          </a:solidFill>
                          <a:effectLst/>
                          <a:latin typeface="Arial" panose="020B0604020202020204" pitchFamily="34" charset="0"/>
                        </a:rPr>
                        <a:t> </a:t>
                      </a:r>
                    </a:p>
                  </a:txBody>
                  <a:tcPr marL="8945" marR="8945" marT="89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2894641312"/>
                  </a:ext>
                </a:extLst>
              </a:tr>
            </a:tbl>
          </a:graphicData>
        </a:graphic>
      </p:graphicFrame>
      <p:sp>
        <p:nvSpPr>
          <p:cNvPr id="6" name="Titre 7">
            <a:extLst>
              <a:ext uri="{FF2B5EF4-FFF2-40B4-BE49-F238E27FC236}">
                <a16:creationId xmlns:a16="http://schemas.microsoft.com/office/drawing/2014/main" id="{761439E5-FB5E-5544-8183-18BF3D5F26B0}"/>
              </a:ext>
            </a:extLst>
          </p:cNvPr>
          <p:cNvSpPr txBox="1">
            <a:spLocks/>
          </p:cNvSpPr>
          <p:nvPr/>
        </p:nvSpPr>
        <p:spPr>
          <a:xfrm>
            <a:off x="386555" y="1844824"/>
            <a:ext cx="9132889" cy="301705"/>
          </a:xfrm>
          <a:prstGeom prst="rect">
            <a:avLst/>
          </a:prstGeom>
        </p:spPr>
        <p:txBody>
          <a:bodyPr vert="horz" lIns="91440" tIns="45721" rIns="91440" bIns="45721"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600" b="1" cap="small" dirty="0">
                <a:latin typeface="Arial" panose="020B0604020202020204" pitchFamily="34" charset="0"/>
                <a:cs typeface="Arial" panose="020B0604020202020204" pitchFamily="34" charset="0"/>
              </a:rPr>
              <a:t>Tableau d’extinction de la dette au 01/01/2025 (en €) – Suite</a:t>
            </a:r>
          </a:p>
        </p:txBody>
      </p:sp>
      <p:sp>
        <p:nvSpPr>
          <p:cNvPr id="8" name="Espace réservé de la date 3">
            <a:extLst>
              <a:ext uri="{FF2B5EF4-FFF2-40B4-BE49-F238E27FC236}">
                <a16:creationId xmlns:a16="http://schemas.microsoft.com/office/drawing/2014/main" id="{7EC5F0AF-C44D-A042-9FB9-FA479DBB6DEE}"/>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9" name="Espace réservé du numéro de diapositive 1">
            <a:extLst>
              <a:ext uri="{FF2B5EF4-FFF2-40B4-BE49-F238E27FC236}">
                <a16:creationId xmlns:a16="http://schemas.microsoft.com/office/drawing/2014/main" id="{15A01C46-5F7E-ED40-8DE6-6BBBCB05C559}"/>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31</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9696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102309C-4879-4040-B79B-AEBA46579C6E}"/>
              </a:ext>
            </a:extLst>
          </p:cNvPr>
          <p:cNvSpPr/>
          <p:nvPr/>
        </p:nvSpPr>
        <p:spPr>
          <a:xfrm>
            <a:off x="740568" y="1108476"/>
            <a:ext cx="8533607" cy="5339923"/>
          </a:xfrm>
          <a:prstGeom prst="rect">
            <a:avLst/>
          </a:prstGeom>
        </p:spPr>
        <p:txBody>
          <a:bodyPr wrap="square">
            <a:spAutoFit/>
          </a:bodyPr>
          <a:lstStyle/>
          <a:p>
            <a:pPr algn="ctr">
              <a:spcBef>
                <a:spcPts val="1200"/>
              </a:spcBef>
            </a:pPr>
            <a:r>
              <a:rPr lang="fr-FR" b="1" cap="small" dirty="0">
                <a:solidFill>
                  <a:srgbClr val="000000"/>
                </a:solidFill>
                <a:latin typeface="Arial" panose="020B0604020202020204" pitchFamily="34" charset="0"/>
                <a:cs typeface="Arial" panose="020B0604020202020204" pitchFamily="34" charset="0"/>
              </a:rPr>
              <a:t>Analyse de la situation fiscale et financière de la Commune</a:t>
            </a:r>
          </a:p>
          <a:p>
            <a:pPr algn="ctr"/>
            <a:endParaRPr lang="fr-FR" sz="1600" b="1" dirty="0">
              <a:latin typeface="Arial" panose="020B0604020202020204" pitchFamily="34" charset="0"/>
              <a:cs typeface="Arial" panose="020B0604020202020204" pitchFamily="34" charset="0"/>
            </a:endParaRPr>
          </a:p>
          <a:p>
            <a:pPr algn="just"/>
            <a:r>
              <a:rPr lang="fr-FR" sz="1600" b="1" dirty="0">
                <a:latin typeface="Arial" panose="020B0604020202020204" pitchFamily="34" charset="0"/>
                <a:cs typeface="Arial" panose="020B0604020202020204" pitchFamily="34" charset="0"/>
              </a:rPr>
              <a:t>L’épargne brute correspond au solde des opérations réelles de la section de fonctionnement</a:t>
            </a:r>
            <a:r>
              <a:rPr lang="fr-FR" sz="1600" dirty="0">
                <a:latin typeface="Arial" panose="020B0604020202020204" pitchFamily="34" charset="0"/>
                <a:cs typeface="Arial" panose="020B0604020202020204" pitchFamily="34" charset="0"/>
              </a:rPr>
              <a:t> (les recettes réelles moins les dépenses réelles y compris les intérêts de la dette) et constitue la ressource interne dont dispose la collectivité pour financer à la fois le remboursement en capital de la dette et son équipement au travers de l’épargne nette. </a:t>
            </a:r>
            <a:r>
              <a:rPr lang="fr-FR" sz="1600" b="1" dirty="0">
                <a:latin typeface="Arial" panose="020B0604020202020204" pitchFamily="34" charset="0"/>
                <a:cs typeface="Arial" panose="020B0604020202020204" pitchFamily="34" charset="0"/>
              </a:rPr>
              <a:t>C’est un indicateur qui permet de mesurer la bonne santé de la section de fonctionnement et de connaître la capacité de la collectivité à investir.</a:t>
            </a:r>
          </a:p>
          <a:p>
            <a:pPr algn="just">
              <a:spcBef>
                <a:spcPts val="1200"/>
              </a:spcBef>
            </a:pPr>
            <a:r>
              <a:rPr lang="fr-FR" sz="1600" dirty="0">
                <a:latin typeface="Arial" panose="020B0604020202020204" pitchFamily="34" charset="0"/>
                <a:cs typeface="Arial" panose="020B0604020202020204" pitchFamily="34" charset="0"/>
              </a:rPr>
              <a:t>Lorsqu’une collectivité souhaite réaliser des dépenses d’investissement (construction d’un équipement, achat de terrains, de matériel, etc.), elle peut les financer :</a:t>
            </a:r>
          </a:p>
          <a:p>
            <a:pPr marL="355609" lvl="1" indent="-355609" algn="just">
              <a:spcBef>
                <a:spcPts val="600"/>
              </a:spcBef>
              <a:buFont typeface="Wingdings" panose="05000000000000000000" pitchFamily="2" charset="2"/>
              <a:buChar char="Ø"/>
            </a:pPr>
            <a:r>
              <a:rPr lang="fr-FR" sz="1600" dirty="0">
                <a:latin typeface="Arial" panose="020B0604020202020204" pitchFamily="34" charset="0"/>
                <a:cs typeface="Arial" panose="020B0604020202020204" pitchFamily="34" charset="0"/>
              </a:rPr>
              <a:t>en obtenant des subventions qui couvriront une partie de la dépense ;</a:t>
            </a:r>
          </a:p>
          <a:p>
            <a:pPr marL="355609" lvl="1" indent="-355609" algn="just">
              <a:spcBef>
                <a:spcPts val="600"/>
              </a:spcBef>
              <a:buFont typeface="Wingdings" panose="05000000000000000000" pitchFamily="2" charset="2"/>
              <a:buChar char="Ø"/>
            </a:pPr>
            <a:r>
              <a:rPr lang="fr-FR" sz="1600" dirty="0">
                <a:latin typeface="Arial" panose="020B0604020202020204" pitchFamily="34" charset="0"/>
                <a:cs typeface="Arial" panose="020B0604020202020204" pitchFamily="34" charset="0"/>
              </a:rPr>
              <a:t>et/ou en ayant recours à l’autofinancement, donc en réalisant des économies de gestion ou en augmentant les recettes ;</a:t>
            </a:r>
          </a:p>
          <a:p>
            <a:pPr marL="355609" lvl="1" indent="-355609" algn="just">
              <a:spcBef>
                <a:spcPts val="600"/>
              </a:spcBef>
              <a:buFont typeface="Wingdings" panose="05000000000000000000" pitchFamily="2" charset="2"/>
              <a:buChar char="Ø"/>
            </a:pPr>
            <a:r>
              <a:rPr lang="fr-FR" sz="1600" dirty="0">
                <a:latin typeface="Arial" panose="020B0604020202020204" pitchFamily="34" charset="0"/>
                <a:cs typeface="Arial" panose="020B0604020202020204" pitchFamily="34" charset="0"/>
              </a:rPr>
              <a:t>et/ou en recourant à l’emprunt selon la nature de l’équipement à financer.</a:t>
            </a:r>
          </a:p>
          <a:p>
            <a:pPr algn="just">
              <a:spcBef>
                <a:spcPts val="1200"/>
              </a:spcBef>
            </a:pPr>
            <a:r>
              <a:rPr lang="fr-FR" sz="1600" dirty="0">
                <a:latin typeface="Arial" panose="020B0604020202020204" pitchFamily="34" charset="0"/>
                <a:cs typeface="Arial" panose="020B0604020202020204" pitchFamily="34" charset="0"/>
              </a:rPr>
              <a:t>En 2024, l’épargne de gestion a de nouveau progressé de 6,44 %, après une augmentation déjà notable de 68,52 % en 2023. Cette évolution s’explique par une croissance plus importante des recettes réelles de fonctionnement par rapport aux dépenses de fonctionnement. Elle résulte notamment des dotations, principalement de la DSU, tandis que les dépenses ont légèrement augmenté de 2,36 %, un niveau proche de l’inflation.</a:t>
            </a:r>
          </a:p>
        </p:txBody>
      </p:sp>
      <p:sp>
        <p:nvSpPr>
          <p:cNvPr id="7" name="Espace réservé de la date 3">
            <a:extLst>
              <a:ext uri="{FF2B5EF4-FFF2-40B4-BE49-F238E27FC236}">
                <a16:creationId xmlns:a16="http://schemas.microsoft.com/office/drawing/2014/main" id="{11FFB3F6-FD31-7348-B173-5EF805D5B288}"/>
              </a:ext>
            </a:extLst>
          </p:cNvPr>
          <p:cNvSpPr>
            <a:spLocks noGrp="1"/>
          </p:cNvSpPr>
          <p:nvPr>
            <p:ph type="dt" sz="half" idx="10"/>
          </p:nvPr>
        </p:nvSpPr>
        <p:spPr>
          <a:xfrm>
            <a:off x="416496" y="6520259"/>
            <a:ext cx="4104456" cy="365125"/>
          </a:xfrm>
        </p:spPr>
        <p:txBody>
          <a:bodyPr/>
          <a:lstStyle/>
          <a:p>
            <a:r>
              <a:rPr lang="fr-FR" dirty="0">
                <a:solidFill>
                  <a:schemeClr val="bg1">
                    <a:lumMod val="50000"/>
                  </a:schemeClr>
                </a:solidFill>
              </a:rPr>
              <a:t>Conseil Municipal du 5 février 2025</a:t>
            </a:r>
          </a:p>
        </p:txBody>
      </p:sp>
      <p:sp>
        <p:nvSpPr>
          <p:cNvPr id="8" name="Espace réservé du numéro de diapositive 1">
            <a:extLst>
              <a:ext uri="{FF2B5EF4-FFF2-40B4-BE49-F238E27FC236}">
                <a16:creationId xmlns:a16="http://schemas.microsoft.com/office/drawing/2014/main" id="{E2A1B519-ADBF-B140-84C1-DCE13F95CD76}"/>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32</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69478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FE139A3E-5360-1E43-9F09-B1EBFA2FA452}"/>
              </a:ext>
            </a:extLst>
          </p:cNvPr>
          <p:cNvSpPr txBox="1"/>
          <p:nvPr/>
        </p:nvSpPr>
        <p:spPr>
          <a:xfrm>
            <a:off x="758031" y="1622867"/>
            <a:ext cx="8389938" cy="923714"/>
          </a:xfrm>
          <a:prstGeom prst="rect">
            <a:avLst/>
          </a:prstGeom>
          <a:noFill/>
        </p:spPr>
        <p:txBody>
          <a:bodyPr wrap="square" rtlCol="0">
            <a:spAutoFit/>
          </a:bodyPr>
          <a:lstStyle/>
          <a:p>
            <a:pPr algn="ctr"/>
            <a:endParaRPr lang="fr-FR" sz="1801" cap="small" dirty="0">
              <a:latin typeface="Arial" panose="020B0604020202020204" pitchFamily="34" charset="0"/>
              <a:cs typeface="Arial" panose="020B0604020202020204" pitchFamily="34" charset="0"/>
            </a:endParaRPr>
          </a:p>
          <a:p>
            <a:pPr marL="0" lvl="1" algn="ctr"/>
            <a:r>
              <a:rPr lang="fr-FR" sz="1801" b="1" cap="small" dirty="0">
                <a:solidFill>
                  <a:srgbClr val="000000"/>
                </a:solidFill>
                <a:latin typeface="Arial" panose="020B0604020202020204" pitchFamily="34" charset="0"/>
                <a:cs typeface="Arial" panose="020B0604020202020204" pitchFamily="34" charset="0"/>
              </a:rPr>
              <a:t>Analyse de la situation fiscale et financière de la Commune :  </a:t>
            </a:r>
          </a:p>
          <a:p>
            <a:pPr lvl="1" algn="ctr"/>
            <a:r>
              <a:rPr lang="fr-FR" sz="1801" b="1" cap="small" dirty="0">
                <a:solidFill>
                  <a:srgbClr val="000000"/>
                </a:solidFill>
                <a:latin typeface="Arial" panose="020B0604020202020204" pitchFamily="34" charset="0"/>
                <a:cs typeface="Arial" panose="020B0604020202020204" pitchFamily="34" charset="0"/>
              </a:rPr>
              <a:t>Capacité d’autofinancement (en €)</a:t>
            </a:r>
          </a:p>
        </p:txBody>
      </p:sp>
      <p:graphicFrame>
        <p:nvGraphicFramePr>
          <p:cNvPr id="5" name="Tableau 4">
            <a:extLst>
              <a:ext uri="{FF2B5EF4-FFF2-40B4-BE49-F238E27FC236}">
                <a16:creationId xmlns:a16="http://schemas.microsoft.com/office/drawing/2014/main" id="{B351985A-8CEA-BA4F-B41C-CCC1C6B1F2F7}"/>
              </a:ext>
            </a:extLst>
          </p:cNvPr>
          <p:cNvGraphicFramePr>
            <a:graphicFrameLocks noGrp="1"/>
          </p:cNvGraphicFramePr>
          <p:nvPr>
            <p:extLst>
              <p:ext uri="{D42A27DB-BD31-4B8C-83A1-F6EECF244321}">
                <p14:modId xmlns:p14="http://schemas.microsoft.com/office/powerpoint/2010/main" val="1699670523"/>
              </p:ext>
            </p:extLst>
          </p:nvPr>
        </p:nvGraphicFramePr>
        <p:xfrm>
          <a:off x="1290019" y="2682550"/>
          <a:ext cx="7325962" cy="2402634"/>
        </p:xfrm>
        <a:graphic>
          <a:graphicData uri="http://schemas.openxmlformats.org/drawingml/2006/table">
            <a:tbl>
              <a:tblPr firstRow="1" bandRow="1">
                <a:tableStyleId>{2D5ABB26-0587-4C30-8999-92F81FD0307C}</a:tableStyleId>
              </a:tblPr>
              <a:tblGrid>
                <a:gridCol w="3168352">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1296144">
                  <a:extLst>
                    <a:ext uri="{9D8B030D-6E8A-4147-A177-3AD203B41FA5}">
                      <a16:colId xmlns:a16="http://schemas.microsoft.com/office/drawing/2014/main" val="20002"/>
                    </a:ext>
                  </a:extLst>
                </a:gridCol>
                <a:gridCol w="1709338">
                  <a:extLst>
                    <a:ext uri="{9D8B030D-6E8A-4147-A177-3AD203B41FA5}">
                      <a16:colId xmlns:a16="http://schemas.microsoft.com/office/drawing/2014/main" val="1172865019"/>
                    </a:ext>
                  </a:extLst>
                </a:gridCol>
              </a:tblGrid>
              <a:tr h="368300">
                <a:tc>
                  <a:txBody>
                    <a:bodyPr/>
                    <a:lstStyle/>
                    <a:p>
                      <a:endParaRPr lang="fr-FR" sz="1600" dirty="0">
                        <a:solidFill>
                          <a:schemeClr val="tx1"/>
                        </a:solidFill>
                        <a:latin typeface="Arial" panose="020B0604020202020204" pitchFamily="34" charset="0"/>
                        <a:cs typeface="Arial" panose="020B0604020202020204" pitchFamily="34" charset="0"/>
                      </a:endParaRPr>
                    </a:p>
                  </a:txBody>
                  <a:tcPr marT="45721" marB="45721" anchor="ctr">
                    <a:lnB w="12700" cap="flat" cmpd="sng" algn="ctr">
                      <a:solidFill>
                        <a:prstClr val="black"/>
                      </a:solidFill>
                      <a:prstDash val="solid"/>
                      <a:round/>
                      <a:headEnd type="none" w="med" len="med"/>
                      <a:tailEnd type="none" w="med" len="med"/>
                    </a:lnB>
                  </a:tcPr>
                </a:tc>
                <a:tc>
                  <a:txBody>
                    <a:bodyPr/>
                    <a:lstStyle/>
                    <a:p>
                      <a:pPr algn="r"/>
                      <a:r>
                        <a:rPr lang="fr-FR" sz="1600" b="1" dirty="0">
                          <a:solidFill>
                            <a:schemeClr val="tx1"/>
                          </a:solidFill>
                          <a:latin typeface="Arial" panose="020B0604020202020204" pitchFamily="34" charset="0"/>
                          <a:cs typeface="Arial" panose="020B0604020202020204" pitchFamily="34" charset="0"/>
                        </a:rPr>
                        <a:t>2022</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b="1" dirty="0">
                          <a:solidFill>
                            <a:schemeClr val="tx1"/>
                          </a:solidFill>
                          <a:latin typeface="Arial" panose="020B0604020202020204" pitchFamily="34" charset="0"/>
                          <a:cs typeface="Arial" panose="020B0604020202020204" pitchFamily="34" charset="0"/>
                        </a:rPr>
                        <a:t>2023 </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b="1" dirty="0">
                          <a:solidFill>
                            <a:schemeClr val="tx1"/>
                          </a:solidFill>
                          <a:latin typeface="Arial" panose="020B0604020202020204" pitchFamily="34" charset="0"/>
                          <a:cs typeface="Arial" panose="020B0604020202020204" pitchFamily="34" charset="0"/>
                        </a:rPr>
                        <a:t>Prévision 2024</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0"/>
                  </a:ext>
                </a:extLst>
              </a:tr>
              <a:tr h="413690">
                <a:tc>
                  <a:txBody>
                    <a:bodyPr/>
                    <a:lstStyle/>
                    <a:p>
                      <a:pPr algn="just"/>
                      <a:r>
                        <a:rPr lang="fr-FR" sz="1600" b="1" dirty="0">
                          <a:solidFill>
                            <a:srgbClr val="FF0000"/>
                          </a:solidFill>
                          <a:latin typeface="Arial" panose="020B0604020202020204" pitchFamily="34" charset="0"/>
                          <a:cs typeface="Arial" panose="020B0604020202020204" pitchFamily="34" charset="0"/>
                        </a:rPr>
                        <a:t>Épargne de gestion</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panose="020B0604020202020204" pitchFamily="34" charset="0"/>
                          <a:cs typeface="Arial" panose="020B0604020202020204" pitchFamily="34" charset="0"/>
                        </a:rPr>
                        <a:t>1 082 804</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panose="020B0604020202020204" pitchFamily="34" charset="0"/>
                          <a:cs typeface="Arial" panose="020B0604020202020204" pitchFamily="34" charset="0"/>
                        </a:rPr>
                        <a:t>1 824 689</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panose="020B0604020202020204" pitchFamily="34" charset="0"/>
                          <a:cs typeface="Arial" panose="020B0604020202020204" pitchFamily="34" charset="0"/>
                        </a:rPr>
                        <a:t>1 942 258</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3"/>
                  </a:ext>
                </a:extLst>
              </a:tr>
              <a:tr h="44214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600" b="1" dirty="0">
                          <a:solidFill>
                            <a:schemeClr val="tx1"/>
                          </a:solidFill>
                          <a:latin typeface="Arial" panose="020B0604020202020204" pitchFamily="34" charset="0"/>
                          <a:cs typeface="Arial" panose="020B0604020202020204" pitchFamily="34" charset="0"/>
                        </a:rPr>
                        <a:t>Intérêts de dette</a:t>
                      </a:r>
                      <a:r>
                        <a:rPr lang="fr-FR" sz="1600" b="1" baseline="0" dirty="0">
                          <a:solidFill>
                            <a:schemeClr val="tx1"/>
                          </a:solidFill>
                          <a:latin typeface="Arial" panose="020B0604020202020204" pitchFamily="34" charset="0"/>
                          <a:cs typeface="Arial" panose="020B0604020202020204" pitchFamily="34" charset="0"/>
                        </a:rPr>
                        <a:t> payés</a:t>
                      </a:r>
                      <a:endParaRPr lang="fr-FR" sz="1600" b="1" dirty="0">
                        <a:solidFill>
                          <a:schemeClr val="tx1"/>
                        </a:solidFill>
                        <a:latin typeface="Arial" panose="020B0604020202020204" pitchFamily="34" charset="0"/>
                        <a:cs typeface="Arial" panose="020B0604020202020204" pitchFamily="34" charset="0"/>
                      </a:endParaRP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spcBef>
                          <a:spcPts val="0"/>
                        </a:spcBef>
                        <a:spcAft>
                          <a:spcPts val="0"/>
                        </a:spcAft>
                      </a:pPr>
                      <a:r>
                        <a:rPr lang="fr-FR" sz="1600" dirty="0">
                          <a:solidFill>
                            <a:schemeClr val="tx1"/>
                          </a:solidFill>
                          <a:latin typeface="Arial" panose="020B0604020202020204" pitchFamily="34" charset="0"/>
                          <a:cs typeface="Arial" panose="020B0604020202020204" pitchFamily="34" charset="0"/>
                        </a:rPr>
                        <a:t>147 816</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spcBef>
                          <a:spcPts val="0"/>
                        </a:spcBef>
                        <a:spcAft>
                          <a:spcPts val="0"/>
                        </a:spcAft>
                      </a:pPr>
                      <a:r>
                        <a:rPr lang="fr-FR" sz="1600" dirty="0">
                          <a:solidFill>
                            <a:schemeClr val="tx1"/>
                          </a:solidFill>
                          <a:latin typeface="Arial" panose="020B0604020202020204" pitchFamily="34" charset="0"/>
                          <a:cs typeface="Arial" panose="020B0604020202020204" pitchFamily="34" charset="0"/>
                        </a:rPr>
                        <a:t>136 477</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spcBef>
                          <a:spcPts val="0"/>
                        </a:spcBef>
                        <a:spcAft>
                          <a:spcPts val="0"/>
                        </a:spcAft>
                      </a:pPr>
                      <a:r>
                        <a:rPr lang="fr-FR" sz="1600" dirty="0">
                          <a:solidFill>
                            <a:schemeClr val="tx1"/>
                          </a:solidFill>
                          <a:latin typeface="Arial" panose="020B0604020202020204" pitchFamily="34" charset="0"/>
                          <a:cs typeface="Arial" panose="020B0604020202020204" pitchFamily="34" charset="0"/>
                        </a:rPr>
                        <a:t>127 217</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4"/>
                  </a:ext>
                </a:extLst>
              </a:tr>
              <a:tr h="393700">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fr-FR" sz="1600" b="1" dirty="0">
                          <a:solidFill>
                            <a:srgbClr val="FF0000"/>
                          </a:solidFill>
                          <a:latin typeface="Arial" panose="020B0604020202020204" pitchFamily="34" charset="0"/>
                          <a:cs typeface="Arial" panose="020B0604020202020204" pitchFamily="34" charset="0"/>
                        </a:rPr>
                        <a:t>Épargne brute</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spcBef>
                          <a:spcPts val="0"/>
                        </a:spcBef>
                        <a:spcAft>
                          <a:spcPts val="0"/>
                        </a:spcAft>
                      </a:pPr>
                      <a:r>
                        <a:rPr lang="fr-FR" sz="1600" dirty="0">
                          <a:solidFill>
                            <a:schemeClr val="tx1"/>
                          </a:solidFill>
                          <a:latin typeface="Arial" panose="020B0604020202020204" pitchFamily="34" charset="0"/>
                          <a:cs typeface="Arial" panose="020B0604020202020204" pitchFamily="34" charset="0"/>
                        </a:rPr>
                        <a:t>934 988</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spcBef>
                          <a:spcPts val="0"/>
                        </a:spcBef>
                        <a:spcAft>
                          <a:spcPts val="0"/>
                        </a:spcAft>
                      </a:pPr>
                      <a:r>
                        <a:rPr lang="fr-FR" sz="1600" dirty="0">
                          <a:solidFill>
                            <a:schemeClr val="tx1"/>
                          </a:solidFill>
                          <a:latin typeface="Arial" panose="020B0604020202020204" pitchFamily="34" charset="0"/>
                          <a:cs typeface="Arial" panose="020B0604020202020204" pitchFamily="34" charset="0"/>
                        </a:rPr>
                        <a:t>1 688 212</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spcBef>
                          <a:spcPts val="0"/>
                        </a:spcBef>
                        <a:spcAft>
                          <a:spcPts val="0"/>
                        </a:spcAft>
                      </a:pPr>
                      <a:r>
                        <a:rPr lang="fr-FR" sz="1600" dirty="0">
                          <a:solidFill>
                            <a:schemeClr val="tx1"/>
                          </a:solidFill>
                          <a:latin typeface="Arial" panose="020B0604020202020204" pitchFamily="34" charset="0"/>
                          <a:cs typeface="Arial" panose="020B0604020202020204" pitchFamily="34" charset="0"/>
                        </a:rPr>
                        <a:t>1 815 041</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5"/>
                  </a:ext>
                </a:extLst>
              </a:tr>
              <a:tr h="398388">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fr-FR" sz="1600" b="1" dirty="0">
                          <a:solidFill>
                            <a:schemeClr val="tx1"/>
                          </a:solidFill>
                          <a:latin typeface="Arial" panose="020B0604020202020204" pitchFamily="34" charset="0"/>
                          <a:cs typeface="Arial" panose="020B0604020202020204" pitchFamily="34" charset="0"/>
                        </a:rPr>
                        <a:t>Remboursement capital dette</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spcBef>
                          <a:spcPts val="0"/>
                        </a:spcBef>
                        <a:spcAft>
                          <a:spcPts val="0"/>
                        </a:spcAft>
                      </a:pPr>
                      <a:r>
                        <a:rPr lang="fr-FR" sz="1600" dirty="0">
                          <a:solidFill>
                            <a:schemeClr val="tx1"/>
                          </a:solidFill>
                          <a:latin typeface="Arial" panose="020B0604020202020204" pitchFamily="34" charset="0"/>
                          <a:cs typeface="Arial" panose="020B0604020202020204" pitchFamily="34" charset="0"/>
                        </a:rPr>
                        <a:t>335 322</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spcBef>
                          <a:spcPts val="0"/>
                        </a:spcBef>
                        <a:spcAft>
                          <a:spcPts val="0"/>
                        </a:spcAft>
                      </a:pPr>
                      <a:r>
                        <a:rPr lang="fr-FR" sz="1600" dirty="0">
                          <a:solidFill>
                            <a:schemeClr val="tx1"/>
                          </a:solidFill>
                          <a:latin typeface="Arial" panose="020B0604020202020204" pitchFamily="34" charset="0"/>
                          <a:cs typeface="Arial" panose="020B0604020202020204" pitchFamily="34" charset="0"/>
                        </a:rPr>
                        <a:t>306 809</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spcBef>
                          <a:spcPts val="0"/>
                        </a:spcBef>
                        <a:spcAft>
                          <a:spcPts val="0"/>
                        </a:spcAft>
                      </a:pPr>
                      <a:r>
                        <a:rPr lang="fr-FR" sz="1600" dirty="0">
                          <a:solidFill>
                            <a:schemeClr val="tx1"/>
                          </a:solidFill>
                          <a:latin typeface="Arial" panose="020B0604020202020204" pitchFamily="34" charset="0"/>
                          <a:cs typeface="Arial" panose="020B0604020202020204" pitchFamily="34" charset="0"/>
                        </a:rPr>
                        <a:t>278 711</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6"/>
                  </a:ext>
                </a:extLst>
              </a:tr>
              <a:tr h="386410">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fr-FR" sz="1600" b="1" dirty="0">
                          <a:solidFill>
                            <a:srgbClr val="FF0000"/>
                          </a:solidFill>
                          <a:latin typeface="Arial" panose="020B0604020202020204" pitchFamily="34" charset="0"/>
                          <a:cs typeface="Arial" panose="020B0604020202020204" pitchFamily="34" charset="0"/>
                        </a:rPr>
                        <a:t>Épargne nette</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b="0" dirty="0">
                          <a:solidFill>
                            <a:schemeClr val="tx1"/>
                          </a:solidFill>
                          <a:latin typeface="Arial" panose="020B0604020202020204" pitchFamily="34" charset="0"/>
                          <a:cs typeface="Arial" panose="020B0604020202020204" pitchFamily="34" charset="0"/>
                        </a:rPr>
                        <a:t>599 666</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b="0" dirty="0">
                          <a:solidFill>
                            <a:schemeClr val="tx1"/>
                          </a:solidFill>
                          <a:latin typeface="Arial" panose="020B0604020202020204" pitchFamily="34" charset="0"/>
                          <a:cs typeface="Arial" panose="020B0604020202020204" pitchFamily="34" charset="0"/>
                        </a:rPr>
                        <a:t>1 381 403</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b="0" dirty="0">
                          <a:solidFill>
                            <a:schemeClr val="tx1"/>
                          </a:solidFill>
                          <a:latin typeface="Arial" panose="020B0604020202020204" pitchFamily="34" charset="0"/>
                          <a:cs typeface="Arial" panose="020B0604020202020204" pitchFamily="34" charset="0"/>
                        </a:rPr>
                        <a:t>1 536 330</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8" name="Rectangle 7">
            <a:extLst>
              <a:ext uri="{FF2B5EF4-FFF2-40B4-BE49-F238E27FC236}">
                <a16:creationId xmlns:a16="http://schemas.microsoft.com/office/drawing/2014/main" id="{F1386574-AA8E-254E-A362-46F64F79FE26}"/>
              </a:ext>
            </a:extLst>
          </p:cNvPr>
          <p:cNvSpPr/>
          <p:nvPr/>
        </p:nvSpPr>
        <p:spPr>
          <a:xfrm>
            <a:off x="-682908" y="4680511"/>
            <a:ext cx="8277510" cy="338554"/>
          </a:xfrm>
          <a:prstGeom prst="rect">
            <a:avLst/>
          </a:prstGeom>
        </p:spPr>
        <p:txBody>
          <a:bodyPr wrap="square">
            <a:spAutoFit/>
          </a:bodyPr>
          <a:lstStyle/>
          <a:p>
            <a:pPr marL="0" lvl="1" algn="just">
              <a:spcBef>
                <a:spcPts val="1200"/>
              </a:spcBef>
            </a:pPr>
            <a:endParaRPr lang="fr-FR" sz="1600" dirty="0">
              <a:latin typeface="Arial" panose="020B0604020202020204" pitchFamily="34" charset="0"/>
              <a:cs typeface="Arial" panose="020B0604020202020204" pitchFamily="34" charset="0"/>
            </a:endParaRPr>
          </a:p>
        </p:txBody>
      </p:sp>
      <p:sp>
        <p:nvSpPr>
          <p:cNvPr id="9" name="Espace réservé de la date 3">
            <a:extLst>
              <a:ext uri="{FF2B5EF4-FFF2-40B4-BE49-F238E27FC236}">
                <a16:creationId xmlns:a16="http://schemas.microsoft.com/office/drawing/2014/main" id="{6A18A98A-8E7F-1744-B501-6F6B0517E92A}"/>
              </a:ext>
            </a:extLst>
          </p:cNvPr>
          <p:cNvSpPr>
            <a:spLocks noGrp="1"/>
          </p:cNvSpPr>
          <p:nvPr>
            <p:ph type="dt" sz="half" idx="10"/>
          </p:nvPr>
        </p:nvSpPr>
        <p:spPr>
          <a:xfrm>
            <a:off x="416496" y="6520259"/>
            <a:ext cx="4104456" cy="365125"/>
          </a:xfrm>
        </p:spPr>
        <p:txBody>
          <a:bodyPr/>
          <a:lstStyle/>
          <a:p>
            <a:r>
              <a:rPr lang="fr-FR" dirty="0">
                <a:solidFill>
                  <a:schemeClr val="bg1">
                    <a:lumMod val="50000"/>
                  </a:schemeClr>
                </a:solidFill>
              </a:rPr>
              <a:t>Conseil Municipal du 5 février 2025</a:t>
            </a:r>
          </a:p>
        </p:txBody>
      </p:sp>
      <p:sp>
        <p:nvSpPr>
          <p:cNvPr id="10" name="Espace réservé du numéro de diapositive 1">
            <a:extLst>
              <a:ext uri="{FF2B5EF4-FFF2-40B4-BE49-F238E27FC236}">
                <a16:creationId xmlns:a16="http://schemas.microsoft.com/office/drawing/2014/main" id="{8DDB9F83-8F15-944E-829C-AC60D9959512}"/>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33</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44063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F9A733F7-D034-5943-B5AA-7A774CAC0CE2}"/>
              </a:ext>
            </a:extLst>
          </p:cNvPr>
          <p:cNvSpPr txBox="1"/>
          <p:nvPr/>
        </p:nvSpPr>
        <p:spPr>
          <a:xfrm>
            <a:off x="381000" y="1403356"/>
            <a:ext cx="9144000" cy="369460"/>
          </a:xfrm>
          <a:prstGeom prst="rect">
            <a:avLst/>
          </a:prstGeom>
          <a:noFill/>
        </p:spPr>
        <p:txBody>
          <a:bodyPr wrap="square" rtlCol="0">
            <a:spAutoFit/>
          </a:bodyPr>
          <a:lstStyle/>
          <a:p>
            <a:pPr lvl="1" algn="ctr"/>
            <a:r>
              <a:rPr lang="fr-FR" sz="1801" b="1" cap="small" dirty="0">
                <a:solidFill>
                  <a:srgbClr val="000000"/>
                </a:solidFill>
                <a:latin typeface="Arial" panose="020B0604020202020204" pitchFamily="34" charset="0"/>
                <a:cs typeface="Arial" panose="020B0604020202020204" pitchFamily="34" charset="0"/>
              </a:rPr>
              <a:t>Capacité d’autofinancement (en €)</a:t>
            </a:r>
          </a:p>
        </p:txBody>
      </p:sp>
      <p:sp>
        <p:nvSpPr>
          <p:cNvPr id="4" name="ZoneTexte 3">
            <a:extLst>
              <a:ext uri="{FF2B5EF4-FFF2-40B4-BE49-F238E27FC236}">
                <a16:creationId xmlns:a16="http://schemas.microsoft.com/office/drawing/2014/main" id="{B92E805F-8669-8E4C-8146-1ECE0D704994}"/>
              </a:ext>
            </a:extLst>
          </p:cNvPr>
          <p:cNvSpPr txBox="1"/>
          <p:nvPr/>
        </p:nvSpPr>
        <p:spPr>
          <a:xfrm>
            <a:off x="1441622" y="1927892"/>
            <a:ext cx="1614316" cy="307905"/>
          </a:xfrm>
          <a:prstGeom prst="rect">
            <a:avLst/>
          </a:prstGeom>
          <a:noFill/>
        </p:spPr>
        <p:txBody>
          <a:bodyPr wrap="square" rtlCol="0">
            <a:spAutoFit/>
          </a:bodyPr>
          <a:lstStyle/>
          <a:p>
            <a:pPr algn="ctr"/>
            <a:r>
              <a:rPr lang="fr-FR" sz="1401" dirty="0">
                <a:latin typeface="Arial" panose="020B0604020202020204" pitchFamily="34" charset="0"/>
                <a:cs typeface="Arial" panose="020B0604020202020204" pitchFamily="34" charset="0"/>
              </a:rPr>
              <a:t>M€</a:t>
            </a:r>
          </a:p>
        </p:txBody>
      </p:sp>
      <p:graphicFrame>
        <p:nvGraphicFramePr>
          <p:cNvPr id="5" name="Graphique 4">
            <a:extLst>
              <a:ext uri="{FF2B5EF4-FFF2-40B4-BE49-F238E27FC236}">
                <a16:creationId xmlns:a16="http://schemas.microsoft.com/office/drawing/2014/main" id="{AD59ED54-1456-2147-8483-CEBCF020482E}"/>
              </a:ext>
            </a:extLst>
          </p:cNvPr>
          <p:cNvGraphicFramePr/>
          <p:nvPr>
            <p:extLst>
              <p:ext uri="{D42A27DB-BD31-4B8C-83A1-F6EECF244321}">
                <p14:modId xmlns:p14="http://schemas.microsoft.com/office/powerpoint/2010/main" val="3360601854"/>
              </p:ext>
            </p:extLst>
          </p:nvPr>
        </p:nvGraphicFramePr>
        <p:xfrm>
          <a:off x="1568624" y="2235668"/>
          <a:ext cx="7009929" cy="3569596"/>
        </p:xfrm>
        <a:graphic>
          <a:graphicData uri="http://schemas.openxmlformats.org/drawingml/2006/chart">
            <c:chart xmlns:c="http://schemas.openxmlformats.org/drawingml/2006/chart" xmlns:r="http://schemas.openxmlformats.org/officeDocument/2006/relationships" r:id="rId2"/>
          </a:graphicData>
        </a:graphic>
      </p:graphicFrame>
      <p:sp>
        <p:nvSpPr>
          <p:cNvPr id="8" name="Espace réservé de la date 3">
            <a:extLst>
              <a:ext uri="{FF2B5EF4-FFF2-40B4-BE49-F238E27FC236}">
                <a16:creationId xmlns:a16="http://schemas.microsoft.com/office/drawing/2014/main" id="{D097618F-948E-EB49-9656-459BE9AFF8A2}"/>
              </a:ext>
            </a:extLst>
          </p:cNvPr>
          <p:cNvSpPr>
            <a:spLocks noGrp="1"/>
          </p:cNvSpPr>
          <p:nvPr>
            <p:ph type="dt" sz="half" idx="10"/>
          </p:nvPr>
        </p:nvSpPr>
        <p:spPr>
          <a:xfrm>
            <a:off x="416496" y="6520259"/>
            <a:ext cx="4104456" cy="365125"/>
          </a:xfrm>
        </p:spPr>
        <p:txBody>
          <a:bodyPr/>
          <a:lstStyle/>
          <a:p>
            <a:r>
              <a:rPr lang="fr-FR" dirty="0">
                <a:solidFill>
                  <a:schemeClr val="bg1">
                    <a:lumMod val="50000"/>
                  </a:schemeClr>
                </a:solidFill>
              </a:rPr>
              <a:t>Conseil Municipal du 5 février 2025</a:t>
            </a:r>
          </a:p>
        </p:txBody>
      </p:sp>
      <p:sp>
        <p:nvSpPr>
          <p:cNvPr id="9" name="Espace réservé du numéro de diapositive 1">
            <a:extLst>
              <a:ext uri="{FF2B5EF4-FFF2-40B4-BE49-F238E27FC236}">
                <a16:creationId xmlns:a16="http://schemas.microsoft.com/office/drawing/2014/main" id="{DEC469BE-6885-3244-995A-392C7B5FF6EE}"/>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34</a:t>
            </a:fld>
            <a:endParaRPr lang="fr-FR" dirty="0">
              <a:latin typeface="Arial" panose="020B0604020202020204" pitchFamily="34" charset="0"/>
              <a:cs typeface="Arial" panose="020B0604020202020204" pitchFamily="34" charset="0"/>
            </a:endParaRPr>
          </a:p>
        </p:txBody>
      </p:sp>
      <p:sp>
        <p:nvSpPr>
          <p:cNvPr id="7" name="ZoneTexte 6">
            <a:extLst>
              <a:ext uri="{FF2B5EF4-FFF2-40B4-BE49-F238E27FC236}">
                <a16:creationId xmlns:a16="http://schemas.microsoft.com/office/drawing/2014/main" id="{1BF22AF4-AF9F-6C46-912C-EAE07F26C0CC}"/>
              </a:ext>
            </a:extLst>
          </p:cNvPr>
          <p:cNvSpPr txBox="1"/>
          <p:nvPr/>
        </p:nvSpPr>
        <p:spPr>
          <a:xfrm rot="16200000">
            <a:off x="2153956" y="3719574"/>
            <a:ext cx="1146179"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1,08</a:t>
            </a:r>
          </a:p>
        </p:txBody>
      </p:sp>
      <p:sp>
        <p:nvSpPr>
          <p:cNvPr id="10" name="ZoneTexte 9">
            <a:extLst>
              <a:ext uri="{FF2B5EF4-FFF2-40B4-BE49-F238E27FC236}">
                <a16:creationId xmlns:a16="http://schemas.microsoft.com/office/drawing/2014/main" id="{7A30BE43-BECA-2A4D-9DC6-BAF3ACC64A1A}"/>
              </a:ext>
            </a:extLst>
          </p:cNvPr>
          <p:cNvSpPr txBox="1"/>
          <p:nvPr/>
        </p:nvSpPr>
        <p:spPr>
          <a:xfrm rot="16200000" flipH="1">
            <a:off x="2773074" y="3349248"/>
            <a:ext cx="693556"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1,82</a:t>
            </a:r>
          </a:p>
        </p:txBody>
      </p:sp>
      <p:sp>
        <p:nvSpPr>
          <p:cNvPr id="11" name="ZoneTexte 10">
            <a:extLst>
              <a:ext uri="{FF2B5EF4-FFF2-40B4-BE49-F238E27FC236}">
                <a16:creationId xmlns:a16="http://schemas.microsoft.com/office/drawing/2014/main" id="{A01B184E-24B8-404D-BBCA-CB3E519B50EA}"/>
              </a:ext>
            </a:extLst>
          </p:cNvPr>
          <p:cNvSpPr txBox="1"/>
          <p:nvPr/>
        </p:nvSpPr>
        <p:spPr>
          <a:xfrm rot="16200000">
            <a:off x="3233583" y="3285607"/>
            <a:ext cx="566277"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1,94</a:t>
            </a:r>
          </a:p>
        </p:txBody>
      </p:sp>
      <p:sp>
        <p:nvSpPr>
          <p:cNvPr id="12" name="ZoneTexte 11">
            <a:extLst>
              <a:ext uri="{FF2B5EF4-FFF2-40B4-BE49-F238E27FC236}">
                <a16:creationId xmlns:a16="http://schemas.microsoft.com/office/drawing/2014/main" id="{8F867F53-AD52-FD4B-8CFB-EA4248408CA9}"/>
              </a:ext>
            </a:extLst>
          </p:cNvPr>
          <p:cNvSpPr txBox="1"/>
          <p:nvPr/>
        </p:nvSpPr>
        <p:spPr>
          <a:xfrm rot="16200000">
            <a:off x="3924537" y="3826765"/>
            <a:ext cx="1109016"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0,93</a:t>
            </a:r>
          </a:p>
        </p:txBody>
      </p:sp>
      <p:sp>
        <p:nvSpPr>
          <p:cNvPr id="13" name="ZoneTexte 12">
            <a:extLst>
              <a:ext uri="{FF2B5EF4-FFF2-40B4-BE49-F238E27FC236}">
                <a16:creationId xmlns:a16="http://schemas.microsoft.com/office/drawing/2014/main" id="{32DA80FA-05C1-7D40-BA8D-9DE7D65A9140}"/>
              </a:ext>
            </a:extLst>
          </p:cNvPr>
          <p:cNvSpPr txBox="1"/>
          <p:nvPr/>
        </p:nvSpPr>
        <p:spPr>
          <a:xfrm rot="16200000" flipH="1">
            <a:off x="4469312" y="3393552"/>
            <a:ext cx="782169"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1,69</a:t>
            </a:r>
          </a:p>
        </p:txBody>
      </p:sp>
      <p:sp>
        <p:nvSpPr>
          <p:cNvPr id="14" name="ZoneTexte 13">
            <a:extLst>
              <a:ext uri="{FF2B5EF4-FFF2-40B4-BE49-F238E27FC236}">
                <a16:creationId xmlns:a16="http://schemas.microsoft.com/office/drawing/2014/main" id="{045E053B-F21A-9A4F-A826-402FB074FA3C}"/>
              </a:ext>
            </a:extLst>
          </p:cNvPr>
          <p:cNvSpPr txBox="1"/>
          <p:nvPr/>
        </p:nvSpPr>
        <p:spPr>
          <a:xfrm rot="16200000">
            <a:off x="4746850" y="3205231"/>
            <a:ext cx="981589"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1,82</a:t>
            </a:r>
          </a:p>
        </p:txBody>
      </p:sp>
      <p:sp>
        <p:nvSpPr>
          <p:cNvPr id="15" name="ZoneTexte 14">
            <a:extLst>
              <a:ext uri="{FF2B5EF4-FFF2-40B4-BE49-F238E27FC236}">
                <a16:creationId xmlns:a16="http://schemas.microsoft.com/office/drawing/2014/main" id="{79B7D761-FED2-144F-9D3F-4C6E6A51B6AA}"/>
              </a:ext>
            </a:extLst>
          </p:cNvPr>
          <p:cNvSpPr txBox="1"/>
          <p:nvPr/>
        </p:nvSpPr>
        <p:spPr>
          <a:xfrm rot="16200000">
            <a:off x="5703295" y="4123254"/>
            <a:ext cx="1109015"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0,60</a:t>
            </a:r>
          </a:p>
        </p:txBody>
      </p:sp>
      <p:sp>
        <p:nvSpPr>
          <p:cNvPr id="16" name="ZoneTexte 15">
            <a:extLst>
              <a:ext uri="{FF2B5EF4-FFF2-40B4-BE49-F238E27FC236}">
                <a16:creationId xmlns:a16="http://schemas.microsoft.com/office/drawing/2014/main" id="{4AF0496D-35F5-A64B-9A98-60EB8DCB6AF3}"/>
              </a:ext>
            </a:extLst>
          </p:cNvPr>
          <p:cNvSpPr txBox="1"/>
          <p:nvPr/>
        </p:nvSpPr>
        <p:spPr>
          <a:xfrm rot="16200000">
            <a:off x="6281065" y="3641419"/>
            <a:ext cx="738325"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1,38</a:t>
            </a:r>
          </a:p>
        </p:txBody>
      </p:sp>
      <p:sp>
        <p:nvSpPr>
          <p:cNvPr id="17" name="ZoneTexte 16">
            <a:extLst>
              <a:ext uri="{FF2B5EF4-FFF2-40B4-BE49-F238E27FC236}">
                <a16:creationId xmlns:a16="http://schemas.microsoft.com/office/drawing/2014/main" id="{BA8E2D13-DA5F-1142-B14A-F40AB1A1A8DA}"/>
              </a:ext>
            </a:extLst>
          </p:cNvPr>
          <p:cNvSpPr txBox="1"/>
          <p:nvPr/>
        </p:nvSpPr>
        <p:spPr>
          <a:xfrm rot="16200000">
            <a:off x="6633160" y="3550674"/>
            <a:ext cx="738325"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1,54</a:t>
            </a:r>
          </a:p>
        </p:txBody>
      </p:sp>
    </p:spTree>
    <p:extLst>
      <p:ext uri="{BB962C8B-B14F-4D97-AF65-F5344CB8AC3E}">
        <p14:creationId xmlns:p14="http://schemas.microsoft.com/office/powerpoint/2010/main" val="29927245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cteur droit 6">
            <a:extLst>
              <a:ext uri="{FF2B5EF4-FFF2-40B4-BE49-F238E27FC236}">
                <a16:creationId xmlns:a16="http://schemas.microsoft.com/office/drawing/2014/main" id="{60924E0A-CA49-3745-8C9C-33914F0DDCD3}"/>
              </a:ext>
            </a:extLst>
          </p:cNvPr>
          <p:cNvCxnSpPr/>
          <p:nvPr/>
        </p:nvCxnSpPr>
        <p:spPr>
          <a:xfrm>
            <a:off x="3556072" y="5314162"/>
            <a:ext cx="0" cy="635118"/>
          </a:xfrm>
          <a:prstGeom prst="line">
            <a:avLst/>
          </a:prstGeom>
          <a:ln w="12700">
            <a:solidFill>
              <a:srgbClr val="FF0000"/>
            </a:solidFill>
          </a:ln>
          <a:effectLst>
            <a:outerShdw blurRad="40000" dist="20000" dir="5400000" rotWithShape="0">
              <a:schemeClr val="bg1">
                <a:alpha val="38000"/>
              </a:schemeClr>
            </a:outerShdw>
          </a:effectLst>
        </p:spPr>
        <p:style>
          <a:lnRef idx="2">
            <a:schemeClr val="accent1"/>
          </a:lnRef>
          <a:fillRef idx="0">
            <a:schemeClr val="accent1"/>
          </a:fillRef>
          <a:effectRef idx="1">
            <a:schemeClr val="accent1"/>
          </a:effectRef>
          <a:fontRef idx="minor">
            <a:schemeClr val="tx1"/>
          </a:fontRef>
        </p:style>
      </p:cxnSp>
      <p:cxnSp>
        <p:nvCxnSpPr>
          <p:cNvPr id="8" name="Connecteur droit 7">
            <a:extLst>
              <a:ext uri="{FF2B5EF4-FFF2-40B4-BE49-F238E27FC236}">
                <a16:creationId xmlns:a16="http://schemas.microsoft.com/office/drawing/2014/main" id="{B4A46DC7-B304-2041-BFB7-5B3AEC146F5E}"/>
              </a:ext>
            </a:extLst>
          </p:cNvPr>
          <p:cNvCxnSpPr/>
          <p:nvPr/>
        </p:nvCxnSpPr>
        <p:spPr>
          <a:xfrm>
            <a:off x="6220368" y="5314162"/>
            <a:ext cx="0" cy="635118"/>
          </a:xfrm>
          <a:prstGeom prst="line">
            <a:avLst/>
          </a:prstGeom>
          <a:ln w="12700">
            <a:solidFill>
              <a:srgbClr val="00B050"/>
            </a:solidFill>
          </a:ln>
          <a:effectLst>
            <a:outerShdw blurRad="40000" dist="20000" dir="5400000" rotWithShape="0">
              <a:schemeClr val="bg1">
                <a:alpha val="38000"/>
              </a:schemeClr>
            </a:outerShdw>
          </a:effectLst>
        </p:spPr>
        <p:style>
          <a:lnRef idx="2">
            <a:schemeClr val="accent1"/>
          </a:lnRef>
          <a:fillRef idx="0">
            <a:schemeClr val="accent1"/>
          </a:fillRef>
          <a:effectRef idx="1">
            <a:schemeClr val="accent1"/>
          </a:effectRef>
          <a:fontRef idx="minor">
            <a:schemeClr val="tx1"/>
          </a:fontRef>
        </p:style>
      </p:cxnSp>
      <p:sp>
        <p:nvSpPr>
          <p:cNvPr id="9" name="Rectangle 8">
            <a:extLst>
              <a:ext uri="{FF2B5EF4-FFF2-40B4-BE49-F238E27FC236}">
                <a16:creationId xmlns:a16="http://schemas.microsoft.com/office/drawing/2014/main" id="{C9AFEC74-1190-3648-ABB3-22B345F44CA8}"/>
              </a:ext>
            </a:extLst>
          </p:cNvPr>
          <p:cNvSpPr/>
          <p:nvPr/>
        </p:nvSpPr>
        <p:spPr>
          <a:xfrm>
            <a:off x="4520952" y="5280496"/>
            <a:ext cx="5760635" cy="584775"/>
          </a:xfrm>
          <a:prstGeom prst="rect">
            <a:avLst/>
          </a:prstGeom>
        </p:spPr>
        <p:txBody>
          <a:bodyPr wrap="square">
            <a:spAutoFit/>
          </a:bodyPr>
          <a:lstStyle/>
          <a:p>
            <a:pPr algn="ctr"/>
            <a:r>
              <a:rPr lang="fr-FR" sz="1600" b="1" dirty="0">
                <a:solidFill>
                  <a:srgbClr val="92D050"/>
                </a:solidFill>
                <a:latin typeface="Arial" panose="020B0604020202020204" pitchFamily="34" charset="0"/>
                <a:cs typeface="Arial" panose="020B0604020202020204" pitchFamily="34" charset="0"/>
              </a:rPr>
              <a:t>Épargne satisfaisante</a:t>
            </a:r>
          </a:p>
          <a:p>
            <a:pPr algn="ctr"/>
            <a:r>
              <a:rPr lang="fr-FR" sz="1600" b="1" dirty="0">
                <a:solidFill>
                  <a:srgbClr val="92D050"/>
                </a:solidFill>
                <a:latin typeface="Arial" panose="020B0604020202020204" pitchFamily="34" charset="0"/>
                <a:cs typeface="Arial" panose="020B0604020202020204" pitchFamily="34" charset="0"/>
              </a:rPr>
              <a:t>à confortable &gt; 10%</a:t>
            </a:r>
          </a:p>
        </p:txBody>
      </p:sp>
      <p:sp>
        <p:nvSpPr>
          <p:cNvPr id="10" name="Rectangle 9">
            <a:extLst>
              <a:ext uri="{FF2B5EF4-FFF2-40B4-BE49-F238E27FC236}">
                <a16:creationId xmlns:a16="http://schemas.microsoft.com/office/drawing/2014/main" id="{161759AA-F1E1-CF49-B64B-91BE269614E7}"/>
              </a:ext>
            </a:extLst>
          </p:cNvPr>
          <p:cNvSpPr/>
          <p:nvPr/>
        </p:nvSpPr>
        <p:spPr>
          <a:xfrm>
            <a:off x="1455003" y="5319771"/>
            <a:ext cx="2051804" cy="584775"/>
          </a:xfrm>
          <a:prstGeom prst="rect">
            <a:avLst/>
          </a:prstGeom>
        </p:spPr>
        <p:txBody>
          <a:bodyPr wrap="square">
            <a:spAutoFit/>
          </a:bodyPr>
          <a:lstStyle/>
          <a:p>
            <a:pPr algn="ctr"/>
            <a:r>
              <a:rPr lang="fr-FR" sz="1600" b="1" dirty="0">
                <a:solidFill>
                  <a:srgbClr val="FF0000"/>
                </a:solidFill>
                <a:latin typeface="Arial" panose="020B0604020202020204" pitchFamily="34" charset="0"/>
                <a:cs typeface="Arial" panose="020B0604020202020204" pitchFamily="34" charset="0"/>
              </a:rPr>
              <a:t>Épargne déficiente</a:t>
            </a:r>
          </a:p>
          <a:p>
            <a:pPr algn="ctr"/>
            <a:r>
              <a:rPr lang="fr-FR" sz="1600" b="1" dirty="0">
                <a:solidFill>
                  <a:srgbClr val="FF0000"/>
                </a:solidFill>
                <a:latin typeface="Arial" panose="020B0604020202020204" pitchFamily="34" charset="0"/>
                <a:cs typeface="Arial" panose="020B0604020202020204" pitchFamily="34" charset="0"/>
              </a:rPr>
              <a:t> &lt; 5%</a:t>
            </a:r>
            <a:endParaRPr lang="fr-FR" sz="1600" b="1" dirty="0">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840ECFC8-72E2-A543-B879-4A378D3B7519}"/>
              </a:ext>
            </a:extLst>
          </p:cNvPr>
          <p:cNvSpPr/>
          <p:nvPr/>
        </p:nvSpPr>
        <p:spPr>
          <a:xfrm>
            <a:off x="3692466" y="5280496"/>
            <a:ext cx="2391509" cy="584775"/>
          </a:xfrm>
          <a:prstGeom prst="rect">
            <a:avLst/>
          </a:prstGeom>
        </p:spPr>
        <p:txBody>
          <a:bodyPr wrap="square">
            <a:spAutoFit/>
          </a:bodyPr>
          <a:lstStyle/>
          <a:p>
            <a:pPr algn="ctr"/>
            <a:r>
              <a:rPr lang="fr-FR" sz="1600" b="1" dirty="0">
                <a:solidFill>
                  <a:schemeClr val="accent6"/>
                </a:solidFill>
                <a:latin typeface="Arial" panose="020B0604020202020204" pitchFamily="34" charset="0"/>
                <a:cs typeface="Arial" panose="020B0604020202020204" pitchFamily="34" charset="0"/>
              </a:rPr>
              <a:t>Situation intermédiaire</a:t>
            </a:r>
          </a:p>
          <a:p>
            <a:pPr algn="ctr"/>
            <a:r>
              <a:rPr lang="fr-FR" sz="1600" b="1" dirty="0">
                <a:solidFill>
                  <a:schemeClr val="accent6"/>
                </a:solidFill>
                <a:latin typeface="Arial" panose="020B0604020202020204" pitchFamily="34" charset="0"/>
                <a:cs typeface="Arial" panose="020B0604020202020204" pitchFamily="34" charset="0"/>
              </a:rPr>
              <a:t>5 – 10% </a:t>
            </a:r>
          </a:p>
        </p:txBody>
      </p:sp>
      <p:graphicFrame>
        <p:nvGraphicFramePr>
          <p:cNvPr id="12" name="Tableau 11">
            <a:extLst>
              <a:ext uri="{FF2B5EF4-FFF2-40B4-BE49-F238E27FC236}">
                <a16:creationId xmlns:a16="http://schemas.microsoft.com/office/drawing/2014/main" id="{C47A8949-AF96-3148-8F47-B49467E1B62A}"/>
              </a:ext>
            </a:extLst>
          </p:cNvPr>
          <p:cNvGraphicFramePr>
            <a:graphicFrameLocks noGrp="1"/>
          </p:cNvGraphicFramePr>
          <p:nvPr>
            <p:extLst>
              <p:ext uri="{D42A27DB-BD31-4B8C-83A1-F6EECF244321}">
                <p14:modId xmlns:p14="http://schemas.microsoft.com/office/powerpoint/2010/main" val="131009694"/>
              </p:ext>
            </p:extLst>
          </p:nvPr>
        </p:nvGraphicFramePr>
        <p:xfrm>
          <a:off x="2854705" y="3720319"/>
          <a:ext cx="4474559" cy="1377603"/>
        </p:xfrm>
        <a:graphic>
          <a:graphicData uri="http://schemas.openxmlformats.org/drawingml/2006/table">
            <a:tbl>
              <a:tblPr firstRow="1" bandRow="1">
                <a:tableStyleId>{2D5ABB26-0587-4C30-8999-92F81FD0307C}</a:tableStyleId>
              </a:tblPr>
              <a:tblGrid>
                <a:gridCol w="1211299">
                  <a:extLst>
                    <a:ext uri="{9D8B030D-6E8A-4147-A177-3AD203B41FA5}">
                      <a16:colId xmlns:a16="http://schemas.microsoft.com/office/drawing/2014/main" val="20004"/>
                    </a:ext>
                  </a:extLst>
                </a:gridCol>
                <a:gridCol w="1296144">
                  <a:extLst>
                    <a:ext uri="{9D8B030D-6E8A-4147-A177-3AD203B41FA5}">
                      <a16:colId xmlns:a16="http://schemas.microsoft.com/office/drawing/2014/main" val="2027187241"/>
                    </a:ext>
                  </a:extLst>
                </a:gridCol>
                <a:gridCol w="1967116">
                  <a:extLst>
                    <a:ext uri="{9D8B030D-6E8A-4147-A177-3AD203B41FA5}">
                      <a16:colId xmlns:a16="http://schemas.microsoft.com/office/drawing/2014/main" val="2394891223"/>
                    </a:ext>
                  </a:extLst>
                </a:gridCol>
              </a:tblGrid>
              <a:tr h="497150">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b="1" dirty="0">
                          <a:latin typeface="Arial" panose="020B0604020202020204" pitchFamily="34" charset="0"/>
                          <a:cs typeface="Arial" panose="020B0604020202020204" pitchFamily="34" charset="0"/>
                        </a:rPr>
                        <a:t>Taux d’épargne brute pour Pierrelaye (en %) </a:t>
                      </a:r>
                      <a:endParaRPr lang="fr-FR" sz="1600" b="1" dirty="0">
                        <a:solidFill>
                          <a:schemeClr val="tx1"/>
                        </a:solidFill>
                        <a:latin typeface="Arial" panose="020B0604020202020204" pitchFamily="34" charset="0"/>
                        <a:cs typeface="Arial" panose="020B0604020202020204" pitchFamily="34" charset="0"/>
                      </a:endParaRP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hMerge="1">
                  <a:txBody>
                    <a:bodyPr/>
                    <a:lstStyle/>
                    <a:p>
                      <a:pPr algn="r"/>
                      <a:endParaRPr lang="fr-FR" sz="1600" b="1" dirty="0">
                        <a:solidFill>
                          <a:schemeClr val="tx1"/>
                        </a:solidFill>
                        <a:latin typeface="Arial" panose="020B0604020202020204" pitchFamily="34" charset="0"/>
                        <a:cs typeface="Arial" panose="020B0604020202020204" pitchFamily="34" charset="0"/>
                      </a:endParaRP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hMerge="1">
                  <a:txBody>
                    <a:bodyPr/>
                    <a:lstStyle/>
                    <a:p>
                      <a:pPr algn="r"/>
                      <a:endParaRPr lang="fr-FR" sz="1600" b="1" dirty="0">
                        <a:solidFill>
                          <a:schemeClr val="tx1"/>
                        </a:solidFill>
                        <a:latin typeface="Arial" panose="020B0604020202020204" pitchFamily="34" charset="0"/>
                        <a:cs typeface="Arial" panose="020B0604020202020204" pitchFamily="34" charset="0"/>
                      </a:endParaRP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383777999"/>
                  </a:ext>
                </a:extLst>
              </a:tr>
              <a:tr h="476924">
                <a:tc>
                  <a:txBody>
                    <a:bodyPr/>
                    <a:lstStyle/>
                    <a:p>
                      <a:pPr algn="ctr"/>
                      <a:r>
                        <a:rPr lang="fr-FR" sz="1600" b="1" dirty="0">
                          <a:solidFill>
                            <a:schemeClr val="tx1"/>
                          </a:solidFill>
                          <a:latin typeface="Arial" panose="020B0604020202020204" pitchFamily="34" charset="0"/>
                          <a:cs typeface="Arial" panose="020B0604020202020204" pitchFamily="34" charset="0"/>
                        </a:rPr>
                        <a:t>2022 </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a:r>
                        <a:rPr lang="fr-FR" sz="1600" b="1" dirty="0">
                          <a:latin typeface="Arial" panose="020B0604020202020204" pitchFamily="34" charset="0"/>
                          <a:cs typeface="Arial" panose="020B0604020202020204" pitchFamily="34" charset="0"/>
                        </a:rPr>
                        <a:t>2023 </a:t>
                      </a:r>
                      <a:endParaRPr lang="fr-FR" sz="1600" b="1" dirty="0">
                        <a:solidFill>
                          <a:schemeClr val="tx1"/>
                        </a:solidFill>
                        <a:latin typeface="Arial" panose="020B0604020202020204" pitchFamily="34" charset="0"/>
                        <a:cs typeface="Arial" panose="020B0604020202020204" pitchFamily="34" charset="0"/>
                      </a:endParaRP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a:r>
                        <a:rPr lang="fr-FR" sz="1600" b="1" dirty="0">
                          <a:latin typeface="Arial" panose="020B0604020202020204" pitchFamily="34" charset="0"/>
                          <a:cs typeface="Arial" panose="020B0604020202020204" pitchFamily="34" charset="0"/>
                        </a:rPr>
                        <a:t>Prévision 2024 </a:t>
                      </a:r>
                      <a:endParaRPr lang="fr-FR" sz="1600" b="1" dirty="0">
                        <a:solidFill>
                          <a:schemeClr val="tx1"/>
                        </a:solidFill>
                        <a:latin typeface="Arial" panose="020B0604020202020204" pitchFamily="34" charset="0"/>
                        <a:cs typeface="Arial" panose="020B0604020202020204" pitchFamily="34" charset="0"/>
                      </a:endParaRP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0"/>
                  </a:ext>
                </a:extLst>
              </a:tr>
              <a:tr h="403529">
                <a:tc>
                  <a:txBody>
                    <a:bodyPr/>
                    <a:lstStyle/>
                    <a:p>
                      <a:pPr algn="ctr"/>
                      <a:r>
                        <a:rPr lang="fr-FR" sz="1600" b="1" dirty="0">
                          <a:solidFill>
                            <a:schemeClr val="accent6"/>
                          </a:solidFill>
                          <a:latin typeface="Arial" panose="020B0604020202020204" pitchFamily="34" charset="0"/>
                          <a:cs typeface="Arial" panose="020B0604020202020204" pitchFamily="34" charset="0"/>
                        </a:rPr>
                        <a:t>7,72</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a:r>
                        <a:rPr lang="fr-FR" sz="1600" b="1" dirty="0">
                          <a:solidFill>
                            <a:srgbClr val="92D050"/>
                          </a:solidFill>
                          <a:latin typeface="Arial" panose="020B0604020202020204" pitchFamily="34" charset="0"/>
                          <a:cs typeface="Arial" panose="020B0604020202020204" pitchFamily="34" charset="0"/>
                        </a:rPr>
                        <a:t>12,79</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a:r>
                        <a:rPr lang="fr-FR" sz="1600" b="1" dirty="0">
                          <a:solidFill>
                            <a:srgbClr val="92D050"/>
                          </a:solidFill>
                          <a:latin typeface="Arial" panose="020B0604020202020204" pitchFamily="34" charset="0"/>
                          <a:cs typeface="Arial" panose="020B0604020202020204" pitchFamily="34" charset="0"/>
                        </a:rPr>
                        <a:t>11,41</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5" name="Espace réservé de la date 3">
            <a:extLst>
              <a:ext uri="{FF2B5EF4-FFF2-40B4-BE49-F238E27FC236}">
                <a16:creationId xmlns:a16="http://schemas.microsoft.com/office/drawing/2014/main" id="{3B2E9B1E-587A-024E-938D-15785C53B325}"/>
              </a:ext>
            </a:extLst>
          </p:cNvPr>
          <p:cNvSpPr>
            <a:spLocks noGrp="1"/>
          </p:cNvSpPr>
          <p:nvPr>
            <p:ph type="dt" sz="half" idx="10"/>
          </p:nvPr>
        </p:nvSpPr>
        <p:spPr>
          <a:xfrm>
            <a:off x="416496" y="6520259"/>
            <a:ext cx="4104456" cy="365125"/>
          </a:xfrm>
        </p:spPr>
        <p:txBody>
          <a:bodyPr/>
          <a:lstStyle/>
          <a:p>
            <a:r>
              <a:rPr lang="fr-FR" dirty="0">
                <a:solidFill>
                  <a:schemeClr val="bg1">
                    <a:lumMod val="50000"/>
                  </a:schemeClr>
                </a:solidFill>
              </a:rPr>
              <a:t>Conseil Municipal du 5 février 2025</a:t>
            </a:r>
          </a:p>
        </p:txBody>
      </p:sp>
      <p:sp>
        <p:nvSpPr>
          <p:cNvPr id="16" name="Espace réservé du numéro de diapositive 1">
            <a:extLst>
              <a:ext uri="{FF2B5EF4-FFF2-40B4-BE49-F238E27FC236}">
                <a16:creationId xmlns:a16="http://schemas.microsoft.com/office/drawing/2014/main" id="{FCA3336C-28DB-844E-99A0-F98B3FB169CC}"/>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35</a:t>
            </a:fld>
            <a:endParaRPr lang="fr-FR" dirty="0">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4076F3E2-C918-97AF-9953-1112A300AF2E}"/>
              </a:ext>
            </a:extLst>
          </p:cNvPr>
          <p:cNvSpPr txBox="1"/>
          <p:nvPr/>
        </p:nvSpPr>
        <p:spPr>
          <a:xfrm>
            <a:off x="724720" y="1248048"/>
            <a:ext cx="8549455" cy="2446824"/>
          </a:xfrm>
          <a:prstGeom prst="rect">
            <a:avLst/>
          </a:prstGeom>
          <a:noFill/>
        </p:spPr>
        <p:txBody>
          <a:bodyPr wrap="square">
            <a:spAutoFit/>
          </a:bodyPr>
          <a:lstStyle/>
          <a:p>
            <a:pPr algn="ctr"/>
            <a:r>
              <a:rPr lang="fr-FR" sz="1600" b="1" dirty="0">
                <a:latin typeface="Arial" panose="020B0604020202020204" pitchFamily="34" charset="0"/>
                <a:cs typeface="Arial" panose="020B0604020202020204" pitchFamily="34" charset="0"/>
              </a:rPr>
              <a:t>Taux d’épargne brute &gt; 10% </a:t>
            </a:r>
          </a:p>
          <a:p>
            <a:pPr marL="285757" indent="-285757">
              <a:spcBef>
                <a:spcPts val="1200"/>
              </a:spcBef>
              <a:buFont typeface="Courier New" panose="02070309020205020404" pitchFamily="49" charset="0"/>
              <a:buChar char="o"/>
            </a:pPr>
            <a:r>
              <a:rPr lang="fr-FR" sz="1600" dirty="0">
                <a:latin typeface="Arial" panose="020B0604020202020204" pitchFamily="34" charset="0"/>
                <a:cs typeface="Arial" panose="020B0604020202020204" pitchFamily="34" charset="0"/>
              </a:rPr>
              <a:t>Ratio entre l’épargne brute et les recettes de fonctionnement. </a:t>
            </a:r>
          </a:p>
          <a:p>
            <a:pPr marL="285757" indent="-285757">
              <a:spcBef>
                <a:spcPts val="601"/>
              </a:spcBef>
              <a:buFont typeface="Courier New" panose="02070309020205020404" pitchFamily="49" charset="0"/>
              <a:buChar char="o"/>
            </a:pPr>
            <a:r>
              <a:rPr lang="fr-FR" sz="1600" dirty="0">
                <a:latin typeface="Arial" panose="020B0604020202020204" pitchFamily="34" charset="0"/>
                <a:cs typeface="Arial" panose="020B0604020202020204" pitchFamily="34" charset="0"/>
              </a:rPr>
              <a:t>Part des recettes de fonctionnement nettes disponibles pour investir. </a:t>
            </a:r>
          </a:p>
          <a:p>
            <a:pPr algn="just">
              <a:spcBef>
                <a:spcPts val="1200"/>
              </a:spcBef>
            </a:pPr>
            <a:r>
              <a:rPr lang="fr-FR" sz="1600" dirty="0">
                <a:latin typeface="Arial" panose="020B0604020202020204" pitchFamily="34" charset="0"/>
                <a:cs typeface="Arial" panose="020B0604020202020204" pitchFamily="34" charset="0"/>
              </a:rPr>
              <a:t>Un taux d’épargne brute inférieur à 5 % est considéré comme déficient, indiquant une dépendance élevée à l’emprunt. Entre 5 % et 10 %, la situation est intermédiaire, avec un certain recours à l’emprunt pour financer les investissements. Au-delà de 10 %, l’épargne est satisfaisante, montrant une gestion financière saine et une autonomie dans le financement des projets.</a:t>
            </a:r>
          </a:p>
        </p:txBody>
      </p:sp>
    </p:spTree>
    <p:extLst>
      <p:ext uri="{BB962C8B-B14F-4D97-AF65-F5344CB8AC3E}">
        <p14:creationId xmlns:p14="http://schemas.microsoft.com/office/powerpoint/2010/main" val="10882798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12DDAF0-FF5A-E24D-B7C4-CBA4426C7054}"/>
              </a:ext>
            </a:extLst>
          </p:cNvPr>
          <p:cNvSpPr/>
          <p:nvPr/>
        </p:nvSpPr>
        <p:spPr>
          <a:xfrm>
            <a:off x="746396" y="908720"/>
            <a:ext cx="8527779" cy="2939266"/>
          </a:xfrm>
          <a:prstGeom prst="rect">
            <a:avLst/>
          </a:prstGeom>
        </p:spPr>
        <p:txBody>
          <a:bodyPr wrap="square">
            <a:spAutoFit/>
          </a:bodyPr>
          <a:lstStyle/>
          <a:p>
            <a:pPr algn="just">
              <a:spcBef>
                <a:spcPts val="1200"/>
              </a:spcBef>
            </a:pPr>
            <a:endParaRPr lang="fr-FR" sz="1600" dirty="0">
              <a:latin typeface="Arial" panose="020B0604020202020204" pitchFamily="34" charset="0"/>
              <a:cs typeface="Arial" panose="020B0604020202020204" pitchFamily="34" charset="0"/>
            </a:endParaRPr>
          </a:p>
          <a:p>
            <a:pPr algn="ctr"/>
            <a:r>
              <a:rPr lang="fr-FR" sz="1600" b="1" dirty="0">
                <a:latin typeface="Arial" panose="020B0604020202020204" pitchFamily="34" charset="0"/>
                <a:cs typeface="Arial" panose="020B0604020202020204" pitchFamily="34" charset="0"/>
              </a:rPr>
              <a:t>Capacité de désendettement &gt; 12 ans </a:t>
            </a:r>
            <a:endParaRPr lang="fr-FR" sz="1600" dirty="0">
              <a:latin typeface="Arial" panose="020B0604020202020204" pitchFamily="34" charset="0"/>
              <a:cs typeface="Arial" panose="020B0604020202020204" pitchFamily="34" charset="0"/>
            </a:endParaRPr>
          </a:p>
          <a:p>
            <a:pPr marL="285757" indent="-285757" algn="just">
              <a:spcBef>
                <a:spcPts val="1200"/>
              </a:spcBef>
              <a:buFont typeface="Courier New" panose="02070309020205020404" pitchFamily="49" charset="0"/>
              <a:buChar char="o"/>
            </a:pPr>
            <a:r>
              <a:rPr lang="fr-FR" sz="1600" dirty="0">
                <a:latin typeface="Arial" panose="020B0604020202020204" pitchFamily="34" charset="0"/>
                <a:cs typeface="Arial" panose="020B0604020202020204" pitchFamily="34" charset="0"/>
              </a:rPr>
              <a:t>Ratio entre la dette et l’épargne brute.</a:t>
            </a:r>
          </a:p>
          <a:p>
            <a:pPr marL="285757" indent="-285757" algn="just">
              <a:spcBef>
                <a:spcPts val="601"/>
              </a:spcBef>
              <a:buFont typeface="Courier New" panose="02070309020205020404" pitchFamily="49" charset="0"/>
              <a:buChar char="o"/>
            </a:pPr>
            <a:r>
              <a:rPr lang="fr-FR" sz="1600" dirty="0">
                <a:latin typeface="Arial" panose="020B0604020202020204" pitchFamily="34" charset="0"/>
                <a:cs typeface="Arial" panose="020B0604020202020204" pitchFamily="34" charset="0"/>
              </a:rPr>
              <a:t>Durée théorique de désendettement. </a:t>
            </a:r>
          </a:p>
          <a:p>
            <a:pPr algn="just">
              <a:spcBef>
                <a:spcPts val="1200"/>
              </a:spcBef>
            </a:pPr>
            <a:r>
              <a:rPr lang="fr-FR" sz="1600" dirty="0">
                <a:latin typeface="Arial" panose="020B0604020202020204" pitchFamily="34" charset="0"/>
                <a:cs typeface="Arial" panose="020B0604020202020204" pitchFamily="34" charset="0"/>
              </a:rPr>
              <a:t>Dans le cadre de la Loi de Programmation des Finances Publiques 2018–2022, et dans la continuité des objectifs fixés pour la période 2023–2027, un plafond de 12 ans est instauré pour la capacité de désendettement des collectivités locales. Cet indicateur évalue le temps nécessaire pour qu’une collectivité rembourse sa dette en fonction de sa capacité d'autofinancement. Un plafond de 12 ans témoigne d'une gestion prudente et équilibrée de l’endettement.</a:t>
            </a:r>
          </a:p>
        </p:txBody>
      </p:sp>
      <p:cxnSp>
        <p:nvCxnSpPr>
          <p:cNvPr id="7" name="Connecteur droit 6">
            <a:extLst>
              <a:ext uri="{FF2B5EF4-FFF2-40B4-BE49-F238E27FC236}">
                <a16:creationId xmlns:a16="http://schemas.microsoft.com/office/drawing/2014/main" id="{60ED5912-C707-1641-AC7E-1191745A6F64}"/>
              </a:ext>
            </a:extLst>
          </p:cNvPr>
          <p:cNvCxnSpPr/>
          <p:nvPr/>
        </p:nvCxnSpPr>
        <p:spPr>
          <a:xfrm>
            <a:off x="6556674" y="5373216"/>
            <a:ext cx="0" cy="635118"/>
          </a:xfrm>
          <a:prstGeom prst="line">
            <a:avLst/>
          </a:prstGeom>
          <a:ln w="12700">
            <a:solidFill>
              <a:srgbClr val="FF0000"/>
            </a:solidFill>
          </a:ln>
          <a:effectLst>
            <a:outerShdw blurRad="40000" dist="20000" dir="5400000" rotWithShape="0">
              <a:schemeClr val="bg1">
                <a:alpha val="38000"/>
              </a:schemeClr>
            </a:outerShdw>
          </a:effectLst>
        </p:spPr>
        <p:style>
          <a:lnRef idx="2">
            <a:schemeClr val="accent1"/>
          </a:lnRef>
          <a:fillRef idx="0">
            <a:schemeClr val="accent1"/>
          </a:fillRef>
          <a:effectRef idx="1">
            <a:schemeClr val="accent1"/>
          </a:effectRef>
          <a:fontRef idx="minor">
            <a:schemeClr val="tx1"/>
          </a:fontRef>
        </p:style>
      </p:cxnSp>
      <p:cxnSp>
        <p:nvCxnSpPr>
          <p:cNvPr id="8" name="Connecteur droit 7">
            <a:extLst>
              <a:ext uri="{FF2B5EF4-FFF2-40B4-BE49-F238E27FC236}">
                <a16:creationId xmlns:a16="http://schemas.microsoft.com/office/drawing/2014/main" id="{F8F447E5-0ECC-7A4D-951A-11BBFD154B7A}"/>
              </a:ext>
            </a:extLst>
          </p:cNvPr>
          <p:cNvCxnSpPr/>
          <p:nvPr/>
        </p:nvCxnSpPr>
        <p:spPr>
          <a:xfrm>
            <a:off x="4130594" y="5384428"/>
            <a:ext cx="0" cy="635118"/>
          </a:xfrm>
          <a:prstGeom prst="line">
            <a:avLst/>
          </a:prstGeom>
          <a:ln w="12700">
            <a:solidFill>
              <a:srgbClr val="00B050"/>
            </a:solidFill>
          </a:ln>
          <a:effectLst>
            <a:outerShdw blurRad="40000" dist="20000" dir="5400000" rotWithShape="0">
              <a:schemeClr val="bg1">
                <a:alpha val="38000"/>
              </a:schemeClr>
            </a:outerShdw>
          </a:effectLst>
        </p:spPr>
        <p:style>
          <a:lnRef idx="2">
            <a:schemeClr val="accent1"/>
          </a:lnRef>
          <a:fillRef idx="0">
            <a:schemeClr val="accent1"/>
          </a:fillRef>
          <a:effectRef idx="1">
            <a:schemeClr val="accent1"/>
          </a:effectRef>
          <a:fontRef idx="minor">
            <a:schemeClr val="tx1"/>
          </a:fontRef>
        </p:style>
      </p:cxnSp>
      <p:sp>
        <p:nvSpPr>
          <p:cNvPr id="9" name="Rectangle 8">
            <a:extLst>
              <a:ext uri="{FF2B5EF4-FFF2-40B4-BE49-F238E27FC236}">
                <a16:creationId xmlns:a16="http://schemas.microsoft.com/office/drawing/2014/main" id="{62F75CF7-702F-2B43-9098-79FCCCBF1331}"/>
              </a:ext>
            </a:extLst>
          </p:cNvPr>
          <p:cNvSpPr/>
          <p:nvPr/>
        </p:nvSpPr>
        <p:spPr>
          <a:xfrm>
            <a:off x="716505" y="5373217"/>
            <a:ext cx="3587262" cy="584775"/>
          </a:xfrm>
          <a:prstGeom prst="rect">
            <a:avLst/>
          </a:prstGeom>
        </p:spPr>
        <p:txBody>
          <a:bodyPr wrap="square">
            <a:spAutoFit/>
          </a:bodyPr>
          <a:lstStyle/>
          <a:p>
            <a:pPr algn="ctr"/>
            <a:r>
              <a:rPr lang="fr-FR" sz="1600" b="1" dirty="0">
                <a:solidFill>
                  <a:srgbClr val="92D050"/>
                </a:solidFill>
                <a:latin typeface="Arial" panose="020B0604020202020204" pitchFamily="34" charset="0"/>
                <a:cs typeface="Arial" panose="020B0604020202020204" pitchFamily="34" charset="0"/>
              </a:rPr>
              <a:t>Solvabilité excellente à bonne</a:t>
            </a:r>
          </a:p>
          <a:p>
            <a:pPr algn="ctr"/>
            <a:r>
              <a:rPr lang="fr-FR" sz="1600" b="1" dirty="0">
                <a:solidFill>
                  <a:srgbClr val="92D050"/>
                </a:solidFill>
                <a:latin typeface="Arial" panose="020B0604020202020204" pitchFamily="34" charset="0"/>
                <a:cs typeface="Arial" panose="020B0604020202020204" pitchFamily="34" charset="0"/>
              </a:rPr>
              <a:t>&lt; 7 ans</a:t>
            </a:r>
          </a:p>
        </p:txBody>
      </p:sp>
      <p:sp>
        <p:nvSpPr>
          <p:cNvPr id="10" name="Rectangle 9">
            <a:extLst>
              <a:ext uri="{FF2B5EF4-FFF2-40B4-BE49-F238E27FC236}">
                <a16:creationId xmlns:a16="http://schemas.microsoft.com/office/drawing/2014/main" id="{CBBD9B43-DE1F-2A4A-9632-29AE12CE5B4F}"/>
              </a:ext>
            </a:extLst>
          </p:cNvPr>
          <p:cNvSpPr/>
          <p:nvPr/>
        </p:nvSpPr>
        <p:spPr>
          <a:xfrm>
            <a:off x="6462464" y="5384429"/>
            <a:ext cx="2375782" cy="584775"/>
          </a:xfrm>
          <a:prstGeom prst="rect">
            <a:avLst/>
          </a:prstGeom>
        </p:spPr>
        <p:txBody>
          <a:bodyPr wrap="square">
            <a:spAutoFit/>
          </a:bodyPr>
          <a:lstStyle/>
          <a:p>
            <a:pPr algn="ctr"/>
            <a:r>
              <a:rPr lang="fr-FR" sz="1600" b="1" dirty="0">
                <a:solidFill>
                  <a:srgbClr val="FF0000"/>
                </a:solidFill>
                <a:latin typeface="Arial" panose="020B0604020202020204" pitchFamily="34" charset="0"/>
                <a:cs typeface="Arial" panose="020B0604020202020204" pitchFamily="34" charset="0"/>
              </a:rPr>
              <a:t>Solvabilité dégradée</a:t>
            </a:r>
          </a:p>
          <a:p>
            <a:pPr algn="ctr"/>
            <a:r>
              <a:rPr lang="fr-FR" sz="1600" b="1" dirty="0">
                <a:solidFill>
                  <a:srgbClr val="FF0000"/>
                </a:solidFill>
                <a:latin typeface="Arial" panose="020B0604020202020204" pitchFamily="34" charset="0"/>
                <a:cs typeface="Arial" panose="020B0604020202020204" pitchFamily="34" charset="0"/>
              </a:rPr>
              <a:t>&gt; 12 ans</a:t>
            </a:r>
            <a:endParaRPr lang="fr-FR" sz="1600" b="1" dirty="0">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5CBA6BF3-47B3-C745-BA3F-D8B0D2C7A342}"/>
              </a:ext>
            </a:extLst>
          </p:cNvPr>
          <p:cNvSpPr/>
          <p:nvPr/>
        </p:nvSpPr>
        <p:spPr>
          <a:xfrm>
            <a:off x="4137460" y="5384429"/>
            <a:ext cx="2391509" cy="584775"/>
          </a:xfrm>
          <a:prstGeom prst="rect">
            <a:avLst/>
          </a:prstGeom>
        </p:spPr>
        <p:txBody>
          <a:bodyPr wrap="square">
            <a:spAutoFit/>
          </a:bodyPr>
          <a:lstStyle/>
          <a:p>
            <a:pPr algn="ctr"/>
            <a:r>
              <a:rPr lang="fr-FR" sz="1600" b="1" dirty="0">
                <a:solidFill>
                  <a:schemeClr val="accent6"/>
                </a:solidFill>
                <a:latin typeface="Arial" panose="020B0604020202020204" pitchFamily="34" charset="0"/>
                <a:cs typeface="Arial" panose="020B0604020202020204" pitchFamily="34" charset="0"/>
              </a:rPr>
              <a:t>Situation intermédiaire</a:t>
            </a:r>
          </a:p>
          <a:p>
            <a:pPr algn="ctr"/>
            <a:r>
              <a:rPr lang="fr-FR" sz="1600" b="1" dirty="0">
                <a:solidFill>
                  <a:schemeClr val="accent6"/>
                </a:solidFill>
                <a:latin typeface="Arial" panose="020B0604020202020204" pitchFamily="34" charset="0"/>
                <a:cs typeface="Arial" panose="020B0604020202020204" pitchFamily="34" charset="0"/>
              </a:rPr>
              <a:t>7 – 12 ans</a:t>
            </a:r>
            <a:r>
              <a:rPr lang="fr-FR" sz="1600" b="1" dirty="0">
                <a:solidFill>
                  <a:schemeClr val="accent6">
                    <a:lumMod val="75000"/>
                  </a:schemeClr>
                </a:solidFill>
                <a:latin typeface="Arial" panose="020B0604020202020204" pitchFamily="34" charset="0"/>
                <a:cs typeface="Arial" panose="020B0604020202020204" pitchFamily="34" charset="0"/>
              </a:rPr>
              <a:t> </a:t>
            </a:r>
            <a:endParaRPr lang="fr-FR" sz="1600" b="1" dirty="0">
              <a:latin typeface="Arial" panose="020B0604020202020204" pitchFamily="34" charset="0"/>
              <a:cs typeface="Arial" panose="020B0604020202020204" pitchFamily="34" charset="0"/>
            </a:endParaRPr>
          </a:p>
        </p:txBody>
      </p:sp>
      <p:graphicFrame>
        <p:nvGraphicFramePr>
          <p:cNvPr id="12" name="Tableau 11">
            <a:extLst>
              <a:ext uri="{FF2B5EF4-FFF2-40B4-BE49-F238E27FC236}">
                <a16:creationId xmlns:a16="http://schemas.microsoft.com/office/drawing/2014/main" id="{F53E06CF-0FC9-C24C-8AA6-AE59AAAA6C3C}"/>
              </a:ext>
            </a:extLst>
          </p:cNvPr>
          <p:cNvGraphicFramePr>
            <a:graphicFrameLocks noGrp="1"/>
          </p:cNvGraphicFramePr>
          <p:nvPr>
            <p:extLst>
              <p:ext uri="{D42A27DB-BD31-4B8C-83A1-F6EECF244321}">
                <p14:modId xmlns:p14="http://schemas.microsoft.com/office/powerpoint/2010/main" val="3894473617"/>
              </p:ext>
            </p:extLst>
          </p:nvPr>
        </p:nvGraphicFramePr>
        <p:xfrm>
          <a:off x="1933854" y="3992002"/>
          <a:ext cx="6108726" cy="1270858"/>
        </p:xfrm>
        <a:graphic>
          <a:graphicData uri="http://schemas.openxmlformats.org/drawingml/2006/table">
            <a:tbl>
              <a:tblPr firstRow="1" bandRow="1">
                <a:tableStyleId>{2D5ABB26-0587-4C30-8999-92F81FD0307C}</a:tableStyleId>
              </a:tblPr>
              <a:tblGrid>
                <a:gridCol w="1577784">
                  <a:extLst>
                    <a:ext uri="{9D8B030D-6E8A-4147-A177-3AD203B41FA5}">
                      <a16:colId xmlns:a16="http://schemas.microsoft.com/office/drawing/2014/main" val="20004"/>
                    </a:ext>
                  </a:extLst>
                </a:gridCol>
                <a:gridCol w="1878010">
                  <a:extLst>
                    <a:ext uri="{9D8B030D-6E8A-4147-A177-3AD203B41FA5}">
                      <a16:colId xmlns:a16="http://schemas.microsoft.com/office/drawing/2014/main" val="2697042856"/>
                    </a:ext>
                  </a:extLst>
                </a:gridCol>
                <a:gridCol w="2652932">
                  <a:extLst>
                    <a:ext uri="{9D8B030D-6E8A-4147-A177-3AD203B41FA5}">
                      <a16:colId xmlns:a16="http://schemas.microsoft.com/office/drawing/2014/main" val="2394891223"/>
                    </a:ext>
                  </a:extLst>
                </a:gridCol>
              </a:tblGrid>
              <a:tr h="414674">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b="1" dirty="0">
                          <a:latin typeface="Arial" panose="020B0604020202020204" pitchFamily="34" charset="0"/>
                          <a:cs typeface="Arial" panose="020B0604020202020204" pitchFamily="34" charset="0"/>
                        </a:rPr>
                        <a:t>Capacité de désendettement pour Pierrelaye (en années) </a:t>
                      </a:r>
                      <a:endParaRPr lang="fr-FR" sz="1600" b="1" dirty="0">
                        <a:solidFill>
                          <a:schemeClr val="tx1"/>
                        </a:solidFill>
                        <a:latin typeface="Arial" panose="020B0604020202020204" pitchFamily="34" charset="0"/>
                        <a:cs typeface="Arial" panose="020B0604020202020204" pitchFamily="34" charset="0"/>
                      </a:endParaRP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hMerge="1">
                  <a:txBody>
                    <a:bodyPr/>
                    <a:lstStyle/>
                    <a:p>
                      <a:pPr algn="r"/>
                      <a:endParaRPr lang="fr-FR" sz="1600" b="1" dirty="0">
                        <a:solidFill>
                          <a:schemeClr val="tx1"/>
                        </a:solidFill>
                        <a:latin typeface="Arial" panose="020B0604020202020204" pitchFamily="34" charset="0"/>
                        <a:cs typeface="Arial" panose="020B0604020202020204" pitchFamily="34" charset="0"/>
                      </a:endParaRP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hMerge="1">
                  <a:txBody>
                    <a:bodyPr/>
                    <a:lstStyle/>
                    <a:p>
                      <a:pPr algn="r"/>
                      <a:endParaRPr lang="fr-FR" sz="1600" b="1" dirty="0">
                        <a:solidFill>
                          <a:schemeClr val="tx1"/>
                        </a:solidFill>
                        <a:latin typeface="Arial" panose="020B0604020202020204" pitchFamily="34" charset="0"/>
                        <a:cs typeface="Arial" panose="020B0604020202020204" pitchFamily="34" charset="0"/>
                      </a:endParaRP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4147217661"/>
                  </a:ext>
                </a:extLst>
              </a:tr>
              <a:tr h="414674">
                <a:tc>
                  <a:txBody>
                    <a:bodyPr/>
                    <a:lstStyle/>
                    <a:p>
                      <a:pPr algn="ctr"/>
                      <a:r>
                        <a:rPr lang="fr-FR" sz="1600" b="1" dirty="0">
                          <a:solidFill>
                            <a:schemeClr val="tx1"/>
                          </a:solidFill>
                          <a:latin typeface="Arial" panose="020B0604020202020204" pitchFamily="34" charset="0"/>
                          <a:cs typeface="Arial" panose="020B0604020202020204" pitchFamily="34" charset="0"/>
                        </a:rPr>
                        <a:t>2022</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a:r>
                        <a:rPr lang="fr-FR" sz="1600" b="1" dirty="0">
                          <a:latin typeface="Arial" panose="020B0604020202020204" pitchFamily="34" charset="0"/>
                          <a:cs typeface="Arial" panose="020B0604020202020204" pitchFamily="34" charset="0"/>
                        </a:rPr>
                        <a:t>2023</a:t>
                      </a:r>
                      <a:endParaRPr lang="fr-FR" sz="1600" b="1" dirty="0">
                        <a:solidFill>
                          <a:schemeClr val="tx1"/>
                        </a:solidFill>
                        <a:latin typeface="Arial" panose="020B0604020202020204" pitchFamily="34" charset="0"/>
                        <a:cs typeface="Arial" panose="020B0604020202020204" pitchFamily="34" charset="0"/>
                      </a:endParaRP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a:r>
                        <a:rPr lang="fr-FR" sz="1600" b="1" dirty="0">
                          <a:latin typeface="Arial" panose="020B0604020202020204" pitchFamily="34" charset="0"/>
                          <a:cs typeface="Arial" panose="020B0604020202020204" pitchFamily="34" charset="0"/>
                        </a:rPr>
                        <a:t>Prévision 2024</a:t>
                      </a:r>
                      <a:endParaRPr lang="fr-FR" sz="1600" b="1" dirty="0">
                        <a:solidFill>
                          <a:schemeClr val="tx1"/>
                        </a:solidFill>
                        <a:latin typeface="Arial" panose="020B0604020202020204" pitchFamily="34" charset="0"/>
                        <a:cs typeface="Arial" panose="020B0604020202020204" pitchFamily="34" charset="0"/>
                      </a:endParaRP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0"/>
                  </a:ext>
                </a:extLst>
              </a:tr>
              <a:tr h="441510">
                <a:tc>
                  <a:txBody>
                    <a:bodyPr/>
                    <a:lstStyle/>
                    <a:p>
                      <a:pPr algn="ctr"/>
                      <a:r>
                        <a:rPr lang="fr-FR" sz="1600" b="1" dirty="0">
                          <a:solidFill>
                            <a:srgbClr val="92D050"/>
                          </a:solidFill>
                          <a:latin typeface="Arial" panose="020B0604020202020204" pitchFamily="34" charset="0"/>
                          <a:cs typeface="Arial" panose="020B0604020202020204" pitchFamily="34" charset="0"/>
                        </a:rPr>
                        <a:t>4 ans</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a:r>
                        <a:rPr lang="fr-FR" sz="1600" b="1" dirty="0">
                          <a:solidFill>
                            <a:srgbClr val="92D050"/>
                          </a:solidFill>
                          <a:latin typeface="Arial" panose="020B0604020202020204" pitchFamily="34" charset="0"/>
                          <a:cs typeface="Arial" panose="020B0604020202020204" pitchFamily="34" charset="0"/>
                        </a:rPr>
                        <a:t>2 ans</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a:r>
                        <a:rPr lang="fr-FR" sz="1600" b="1" dirty="0">
                          <a:solidFill>
                            <a:srgbClr val="92D050"/>
                          </a:solidFill>
                          <a:latin typeface="Arial" panose="020B0604020202020204" pitchFamily="34" charset="0"/>
                          <a:cs typeface="Arial" panose="020B0604020202020204" pitchFamily="34" charset="0"/>
                        </a:rPr>
                        <a:t>2,28 ans</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5" name="Espace réservé de la date 3">
            <a:extLst>
              <a:ext uri="{FF2B5EF4-FFF2-40B4-BE49-F238E27FC236}">
                <a16:creationId xmlns:a16="http://schemas.microsoft.com/office/drawing/2014/main" id="{D80E9FE9-C8FA-DD40-9DC5-D34A2C4BFFE1}"/>
              </a:ext>
            </a:extLst>
          </p:cNvPr>
          <p:cNvSpPr>
            <a:spLocks noGrp="1"/>
          </p:cNvSpPr>
          <p:nvPr>
            <p:ph type="dt" sz="half" idx="10"/>
          </p:nvPr>
        </p:nvSpPr>
        <p:spPr>
          <a:xfrm>
            <a:off x="416496" y="6520259"/>
            <a:ext cx="4104456" cy="365125"/>
          </a:xfrm>
        </p:spPr>
        <p:txBody>
          <a:bodyPr/>
          <a:lstStyle/>
          <a:p>
            <a:r>
              <a:rPr lang="fr-FR" dirty="0">
                <a:solidFill>
                  <a:schemeClr val="bg1">
                    <a:lumMod val="50000"/>
                  </a:schemeClr>
                </a:solidFill>
              </a:rPr>
              <a:t>Conseil Municipal du 5 février 2025</a:t>
            </a:r>
          </a:p>
        </p:txBody>
      </p:sp>
      <p:sp>
        <p:nvSpPr>
          <p:cNvPr id="16" name="Espace réservé du numéro de diapositive 1">
            <a:extLst>
              <a:ext uri="{FF2B5EF4-FFF2-40B4-BE49-F238E27FC236}">
                <a16:creationId xmlns:a16="http://schemas.microsoft.com/office/drawing/2014/main" id="{A902DDA7-8D66-D74A-A9A2-239335D4D2D4}"/>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36</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03898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Graphique 12">
            <a:extLst>
              <a:ext uri="{FF2B5EF4-FFF2-40B4-BE49-F238E27FC236}">
                <a16:creationId xmlns:a16="http://schemas.microsoft.com/office/drawing/2014/main" id="{E568CFBF-9C87-8D47-9715-F9DDC0D7228E}"/>
              </a:ext>
            </a:extLst>
          </p:cNvPr>
          <p:cNvGraphicFramePr/>
          <p:nvPr>
            <p:extLst>
              <p:ext uri="{D42A27DB-BD31-4B8C-83A1-F6EECF244321}">
                <p14:modId xmlns:p14="http://schemas.microsoft.com/office/powerpoint/2010/main" val="1499336933"/>
              </p:ext>
            </p:extLst>
          </p:nvPr>
        </p:nvGraphicFramePr>
        <p:xfrm>
          <a:off x="3474858" y="1749140"/>
          <a:ext cx="2817785" cy="3175354"/>
        </p:xfrm>
        <a:graphic>
          <a:graphicData uri="http://schemas.openxmlformats.org/drawingml/2006/chart">
            <c:chart xmlns:c="http://schemas.openxmlformats.org/drawingml/2006/chart" xmlns:r="http://schemas.openxmlformats.org/officeDocument/2006/relationships" r:id="rId3"/>
          </a:graphicData>
        </a:graphic>
      </p:graphicFrame>
      <p:sp>
        <p:nvSpPr>
          <p:cNvPr id="14" name="ZoneTexte 13">
            <a:extLst>
              <a:ext uri="{FF2B5EF4-FFF2-40B4-BE49-F238E27FC236}">
                <a16:creationId xmlns:a16="http://schemas.microsoft.com/office/drawing/2014/main" id="{A2324958-56AC-644B-9B44-19F0DCE74CCB}"/>
              </a:ext>
            </a:extLst>
          </p:cNvPr>
          <p:cNvSpPr txBox="1"/>
          <p:nvPr/>
        </p:nvSpPr>
        <p:spPr>
          <a:xfrm>
            <a:off x="3008784" y="1501666"/>
            <a:ext cx="1680961" cy="307905"/>
          </a:xfrm>
          <a:prstGeom prst="rect">
            <a:avLst/>
          </a:prstGeom>
          <a:noFill/>
        </p:spPr>
        <p:txBody>
          <a:bodyPr wrap="square" rtlCol="0">
            <a:spAutoFit/>
          </a:bodyPr>
          <a:lstStyle/>
          <a:p>
            <a:pPr algn="ctr"/>
            <a:r>
              <a:rPr lang="fr-FR" sz="1401" dirty="0">
                <a:latin typeface="Arial" panose="020B0604020202020204" pitchFamily="34" charset="0"/>
                <a:cs typeface="Arial" panose="020B0604020202020204" pitchFamily="34" charset="0"/>
              </a:rPr>
              <a:t>Années</a:t>
            </a:r>
          </a:p>
        </p:txBody>
      </p:sp>
      <p:sp>
        <p:nvSpPr>
          <p:cNvPr id="15" name="ZoneTexte 14">
            <a:extLst>
              <a:ext uri="{FF2B5EF4-FFF2-40B4-BE49-F238E27FC236}">
                <a16:creationId xmlns:a16="http://schemas.microsoft.com/office/drawing/2014/main" id="{035A5B91-D85A-6E47-8C83-3B38F0D9DE43}"/>
              </a:ext>
            </a:extLst>
          </p:cNvPr>
          <p:cNvSpPr txBox="1"/>
          <p:nvPr/>
        </p:nvSpPr>
        <p:spPr>
          <a:xfrm>
            <a:off x="704851" y="4688200"/>
            <a:ext cx="8569324" cy="1569660"/>
          </a:xfrm>
          <a:prstGeom prst="rect">
            <a:avLst/>
          </a:prstGeom>
          <a:noFill/>
        </p:spPr>
        <p:txBody>
          <a:bodyPr wrap="square" rtlCol="0">
            <a:spAutoFit/>
          </a:bodyPr>
          <a:lstStyle/>
          <a:p>
            <a:pPr algn="just"/>
            <a:r>
              <a:rPr lang="fr-FR" sz="1600" dirty="0">
                <a:latin typeface="Arial" panose="020B0604020202020204" pitchFamily="34" charset="0"/>
                <a:cs typeface="Arial" panose="020B0604020202020204" pitchFamily="34" charset="0"/>
              </a:rPr>
              <a:t>Le ratio de désendettement, qui indique le temps nécessaire à la Commune pour rembourser sa dette avec son épargne brute, diminue de 2 ans en 2023 par rapport à 2022. En 2024, il atteint 2,28, ce qui signifie que la Commune mettrait environ 2 ans pour se désendetter. Selon la Loi de Programmation des Finances Publiques (LPFP 2018-2022), ce ratio devrait être inférieur à 12 ans. La hausse observée en 2024 résulte de l'emprunt supplémentaire contracté par la Commune.</a:t>
            </a:r>
          </a:p>
        </p:txBody>
      </p:sp>
      <p:sp>
        <p:nvSpPr>
          <p:cNvPr id="8" name="ZoneTexte 7">
            <a:extLst>
              <a:ext uri="{FF2B5EF4-FFF2-40B4-BE49-F238E27FC236}">
                <a16:creationId xmlns:a16="http://schemas.microsoft.com/office/drawing/2014/main" id="{25FA14A0-CD9B-9C4C-B154-1A1A74854F77}"/>
              </a:ext>
            </a:extLst>
          </p:cNvPr>
          <p:cNvSpPr txBox="1"/>
          <p:nvPr/>
        </p:nvSpPr>
        <p:spPr>
          <a:xfrm>
            <a:off x="1928662" y="1011200"/>
            <a:ext cx="6048672" cy="369460"/>
          </a:xfrm>
          <a:prstGeom prst="rect">
            <a:avLst/>
          </a:prstGeom>
          <a:noFill/>
        </p:spPr>
        <p:txBody>
          <a:bodyPr wrap="square">
            <a:spAutoFit/>
          </a:bodyPr>
          <a:lstStyle/>
          <a:p>
            <a:pPr lvl="1" algn="ctr"/>
            <a:r>
              <a:rPr lang="fr-FR" sz="1801" b="1" cap="small" dirty="0">
                <a:solidFill>
                  <a:srgbClr val="000000"/>
                </a:solidFill>
                <a:latin typeface="Arial" panose="020B0604020202020204" pitchFamily="34" charset="0"/>
                <a:cs typeface="Arial" panose="020B0604020202020204" pitchFamily="34" charset="0"/>
              </a:rPr>
              <a:t>Capacité de désendettement (en années)</a:t>
            </a:r>
          </a:p>
        </p:txBody>
      </p:sp>
      <p:sp>
        <p:nvSpPr>
          <p:cNvPr id="9" name="Espace réservé de la date 3">
            <a:extLst>
              <a:ext uri="{FF2B5EF4-FFF2-40B4-BE49-F238E27FC236}">
                <a16:creationId xmlns:a16="http://schemas.microsoft.com/office/drawing/2014/main" id="{7B201F93-DDFF-D740-B78F-DADBDBD4ADAE}"/>
              </a:ext>
            </a:extLst>
          </p:cNvPr>
          <p:cNvSpPr>
            <a:spLocks noGrp="1"/>
          </p:cNvSpPr>
          <p:nvPr>
            <p:ph type="dt" sz="half" idx="10"/>
          </p:nvPr>
        </p:nvSpPr>
        <p:spPr>
          <a:xfrm>
            <a:off x="416496" y="6520259"/>
            <a:ext cx="4104456" cy="365125"/>
          </a:xfrm>
        </p:spPr>
        <p:txBody>
          <a:bodyPr/>
          <a:lstStyle/>
          <a:p>
            <a:r>
              <a:rPr lang="fr-FR" dirty="0">
                <a:solidFill>
                  <a:schemeClr val="bg1">
                    <a:lumMod val="50000"/>
                  </a:schemeClr>
                </a:solidFill>
              </a:rPr>
              <a:t>Conseil Municipal du 5 février 2025</a:t>
            </a:r>
          </a:p>
        </p:txBody>
      </p:sp>
      <p:sp>
        <p:nvSpPr>
          <p:cNvPr id="10" name="Espace réservé du numéro de diapositive 1">
            <a:extLst>
              <a:ext uri="{FF2B5EF4-FFF2-40B4-BE49-F238E27FC236}">
                <a16:creationId xmlns:a16="http://schemas.microsoft.com/office/drawing/2014/main" id="{E8897C36-92FB-A740-A3A2-035709128B58}"/>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37</a:t>
            </a:fld>
            <a:endParaRPr lang="fr-FR" dirty="0">
              <a:latin typeface="Arial" panose="020B0604020202020204" pitchFamily="34" charset="0"/>
              <a:cs typeface="Arial" panose="020B0604020202020204" pitchFamily="34" charset="0"/>
            </a:endParaRPr>
          </a:p>
        </p:txBody>
      </p:sp>
      <p:sp>
        <p:nvSpPr>
          <p:cNvPr id="11" name="ZoneTexte 10">
            <a:extLst>
              <a:ext uri="{FF2B5EF4-FFF2-40B4-BE49-F238E27FC236}">
                <a16:creationId xmlns:a16="http://schemas.microsoft.com/office/drawing/2014/main" id="{D6BAE0E4-7FAA-584D-8D96-3CFCDF606689}"/>
              </a:ext>
            </a:extLst>
          </p:cNvPr>
          <p:cNvSpPr txBox="1"/>
          <p:nvPr/>
        </p:nvSpPr>
        <p:spPr>
          <a:xfrm rot="16200000">
            <a:off x="4272756" y="3388553"/>
            <a:ext cx="478917"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4,00</a:t>
            </a:r>
          </a:p>
        </p:txBody>
      </p:sp>
      <p:sp>
        <p:nvSpPr>
          <p:cNvPr id="12" name="ZoneTexte 11">
            <a:extLst>
              <a:ext uri="{FF2B5EF4-FFF2-40B4-BE49-F238E27FC236}">
                <a16:creationId xmlns:a16="http://schemas.microsoft.com/office/drawing/2014/main" id="{83B67D97-80F5-8E4A-B615-71198472A165}"/>
              </a:ext>
            </a:extLst>
          </p:cNvPr>
          <p:cNvSpPr txBox="1"/>
          <p:nvPr/>
        </p:nvSpPr>
        <p:spPr>
          <a:xfrm rot="16200000">
            <a:off x="4600889" y="3531004"/>
            <a:ext cx="894959"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2,00</a:t>
            </a:r>
          </a:p>
        </p:txBody>
      </p:sp>
      <p:sp>
        <p:nvSpPr>
          <p:cNvPr id="16" name="ZoneTexte 15">
            <a:extLst>
              <a:ext uri="{FF2B5EF4-FFF2-40B4-BE49-F238E27FC236}">
                <a16:creationId xmlns:a16="http://schemas.microsoft.com/office/drawing/2014/main" id="{A45C5215-FEE2-1846-8305-DEE609478ABC}"/>
              </a:ext>
            </a:extLst>
          </p:cNvPr>
          <p:cNvSpPr txBox="1"/>
          <p:nvPr/>
        </p:nvSpPr>
        <p:spPr>
          <a:xfrm rot="16200000">
            <a:off x="5313224" y="3578532"/>
            <a:ext cx="576064"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2,28</a:t>
            </a:r>
          </a:p>
        </p:txBody>
      </p:sp>
    </p:spTree>
    <p:extLst>
      <p:ext uri="{BB962C8B-B14F-4D97-AF65-F5344CB8AC3E}">
        <p14:creationId xmlns:p14="http://schemas.microsoft.com/office/powerpoint/2010/main" val="2283218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6E7D5CE4-56B8-184C-9201-72C3C60F48BD}"/>
              </a:ext>
            </a:extLst>
          </p:cNvPr>
          <p:cNvSpPr txBox="1"/>
          <p:nvPr/>
        </p:nvSpPr>
        <p:spPr>
          <a:xfrm>
            <a:off x="2362929" y="1556792"/>
            <a:ext cx="5180142" cy="646587"/>
          </a:xfrm>
          <a:prstGeom prst="rect">
            <a:avLst/>
          </a:prstGeom>
          <a:noFill/>
        </p:spPr>
        <p:txBody>
          <a:bodyPr wrap="square" rtlCol="0">
            <a:spAutoFit/>
          </a:bodyPr>
          <a:lstStyle/>
          <a:p>
            <a:pPr algn="ctr"/>
            <a:r>
              <a:rPr lang="fr-FR" sz="1801" b="1" cap="small" dirty="0">
                <a:solidFill>
                  <a:srgbClr val="000000"/>
                </a:solidFill>
                <a:latin typeface="Arial" panose="020B0604020202020204" pitchFamily="34" charset="0"/>
                <a:cs typeface="Arial" panose="020B0604020202020204" pitchFamily="34" charset="0"/>
              </a:rPr>
              <a:t>Recettes d’investissement (en €) </a:t>
            </a:r>
            <a:endParaRPr lang="fr-FR" sz="1801" cap="small" dirty="0">
              <a:solidFill>
                <a:srgbClr val="000000"/>
              </a:solidFill>
              <a:latin typeface="Arial" panose="020B0604020202020204" pitchFamily="34" charset="0"/>
              <a:cs typeface="Arial" panose="020B0604020202020204" pitchFamily="34" charset="0"/>
            </a:endParaRPr>
          </a:p>
          <a:p>
            <a:pPr algn="ctr"/>
            <a:endParaRPr lang="fr-FR" sz="1801" b="1" cap="small" dirty="0">
              <a:solidFill>
                <a:srgbClr val="000090"/>
              </a:solidFill>
              <a:latin typeface="Arial" panose="020B0604020202020204" pitchFamily="34" charset="0"/>
              <a:cs typeface="Arial" panose="020B0604020202020204" pitchFamily="34" charset="0"/>
            </a:endParaRPr>
          </a:p>
        </p:txBody>
      </p:sp>
      <p:graphicFrame>
        <p:nvGraphicFramePr>
          <p:cNvPr id="7" name="Tableau 6">
            <a:extLst>
              <a:ext uri="{FF2B5EF4-FFF2-40B4-BE49-F238E27FC236}">
                <a16:creationId xmlns:a16="http://schemas.microsoft.com/office/drawing/2014/main" id="{7756F1D3-118A-2A4A-8B35-CD2B333A6B6A}"/>
              </a:ext>
            </a:extLst>
          </p:cNvPr>
          <p:cNvGraphicFramePr>
            <a:graphicFrameLocks noGrp="1"/>
          </p:cNvGraphicFramePr>
          <p:nvPr>
            <p:extLst>
              <p:ext uri="{D42A27DB-BD31-4B8C-83A1-F6EECF244321}">
                <p14:modId xmlns:p14="http://schemas.microsoft.com/office/powerpoint/2010/main" val="1048491432"/>
              </p:ext>
            </p:extLst>
          </p:nvPr>
        </p:nvGraphicFramePr>
        <p:xfrm>
          <a:off x="740568" y="2218362"/>
          <a:ext cx="8424863" cy="2998748"/>
        </p:xfrm>
        <a:graphic>
          <a:graphicData uri="http://schemas.openxmlformats.org/drawingml/2006/table">
            <a:tbl>
              <a:tblPr firstRow="1" bandRow="1">
                <a:tableStyleId>{2D5ABB26-0587-4C30-8999-92F81FD0307C}</a:tableStyleId>
              </a:tblPr>
              <a:tblGrid>
                <a:gridCol w="4032126">
                  <a:extLst>
                    <a:ext uri="{9D8B030D-6E8A-4147-A177-3AD203B41FA5}">
                      <a16:colId xmlns:a16="http://schemas.microsoft.com/office/drawing/2014/main" val="20000"/>
                    </a:ext>
                  </a:extLst>
                </a:gridCol>
                <a:gridCol w="1512168">
                  <a:extLst>
                    <a:ext uri="{9D8B030D-6E8A-4147-A177-3AD203B41FA5}">
                      <a16:colId xmlns:a16="http://schemas.microsoft.com/office/drawing/2014/main" val="20004"/>
                    </a:ext>
                  </a:extLst>
                </a:gridCol>
                <a:gridCol w="1224136">
                  <a:extLst>
                    <a:ext uri="{9D8B030D-6E8A-4147-A177-3AD203B41FA5}">
                      <a16:colId xmlns:a16="http://schemas.microsoft.com/office/drawing/2014/main" val="2394891223"/>
                    </a:ext>
                  </a:extLst>
                </a:gridCol>
                <a:gridCol w="1656433">
                  <a:extLst>
                    <a:ext uri="{9D8B030D-6E8A-4147-A177-3AD203B41FA5}">
                      <a16:colId xmlns:a16="http://schemas.microsoft.com/office/drawing/2014/main" val="809438045"/>
                    </a:ext>
                  </a:extLst>
                </a:gridCol>
              </a:tblGrid>
              <a:tr h="405668">
                <a:tc>
                  <a:txBody>
                    <a:bodyPr/>
                    <a:lstStyle/>
                    <a:p>
                      <a:endParaRPr lang="fr-FR" sz="1600" dirty="0">
                        <a:solidFill>
                          <a:schemeClr val="tx1"/>
                        </a:solidFill>
                        <a:latin typeface="Arial" panose="020B0604020202020204" pitchFamily="34" charset="0"/>
                        <a:cs typeface="Arial" panose="020B0604020202020204" pitchFamily="34" charset="0"/>
                      </a:endParaRPr>
                    </a:p>
                  </a:txBody>
                  <a:tcPr marT="45721" marB="45721" anchor="ctr">
                    <a:lnB w="12700" cap="flat" cmpd="sng" algn="ctr">
                      <a:solidFill>
                        <a:prstClr val="black"/>
                      </a:solidFill>
                      <a:prstDash val="solid"/>
                      <a:round/>
                      <a:headEnd type="none" w="med" len="med"/>
                      <a:tailEnd type="none" w="med" len="med"/>
                    </a:lnB>
                  </a:tcPr>
                </a:tc>
                <a:tc>
                  <a:txBody>
                    <a:bodyPr/>
                    <a:lstStyle/>
                    <a:p>
                      <a:pPr algn="r"/>
                      <a:r>
                        <a:rPr lang="fr-FR" sz="1600" b="1" dirty="0">
                          <a:solidFill>
                            <a:schemeClr val="tx1"/>
                          </a:solidFill>
                          <a:latin typeface="Arial" panose="020B0604020202020204" pitchFamily="34" charset="0"/>
                          <a:cs typeface="Arial" panose="020B0604020202020204" pitchFamily="34" charset="0"/>
                        </a:rPr>
                        <a:t>2022</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b="1" dirty="0">
                          <a:solidFill>
                            <a:schemeClr val="tx1"/>
                          </a:solidFill>
                          <a:latin typeface="Arial" panose="020B0604020202020204" pitchFamily="34" charset="0"/>
                          <a:cs typeface="Arial" panose="020B0604020202020204" pitchFamily="34" charset="0"/>
                        </a:rPr>
                        <a:t>2023</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b="1" dirty="0">
                          <a:solidFill>
                            <a:schemeClr val="tx1"/>
                          </a:solidFill>
                          <a:latin typeface="Arial" panose="020B0604020202020204" pitchFamily="34" charset="0"/>
                          <a:cs typeface="Arial" panose="020B0604020202020204" pitchFamily="34" charset="0"/>
                        </a:rPr>
                        <a:t>Prévision 2024</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0"/>
                  </a:ext>
                </a:extLst>
              </a:tr>
              <a:tr h="610157">
                <a:tc>
                  <a:txBody>
                    <a:bodyPr/>
                    <a:lstStyle/>
                    <a:p>
                      <a:pPr algn="l"/>
                      <a:r>
                        <a:rPr lang="fr-FR" sz="1600" b="1" dirty="0">
                          <a:solidFill>
                            <a:schemeClr val="tx1"/>
                          </a:solidFill>
                          <a:latin typeface="Arial" panose="020B0604020202020204" pitchFamily="34" charset="0"/>
                          <a:cs typeface="Arial" panose="020B0604020202020204" pitchFamily="34" charset="0"/>
                        </a:rPr>
                        <a:t>Total des recettes</a:t>
                      </a:r>
                      <a:r>
                        <a:rPr lang="fr-FR" sz="1600" b="1" baseline="0" dirty="0">
                          <a:solidFill>
                            <a:schemeClr val="tx1"/>
                          </a:solidFill>
                          <a:latin typeface="Arial" panose="020B0604020202020204" pitchFamily="34" charset="0"/>
                          <a:cs typeface="Arial" panose="020B0604020202020204" pitchFamily="34" charset="0"/>
                        </a:rPr>
                        <a:t> réelles d’investissement</a:t>
                      </a:r>
                      <a:endParaRPr lang="fr-FR" sz="1600" b="1" dirty="0">
                        <a:solidFill>
                          <a:schemeClr val="tx1"/>
                        </a:solidFill>
                        <a:latin typeface="Arial" panose="020B0604020202020204" pitchFamily="34" charset="0"/>
                        <a:cs typeface="Arial" panose="020B0604020202020204" pitchFamily="34" charset="0"/>
                      </a:endParaRP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panose="020B0604020202020204" pitchFamily="34" charset="0"/>
                          <a:cs typeface="Arial" panose="020B0604020202020204" pitchFamily="34" charset="0"/>
                        </a:rPr>
                        <a:t>1 214 257</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panose="020B0604020202020204" pitchFamily="34" charset="0"/>
                          <a:cs typeface="Arial" panose="020B0604020202020204" pitchFamily="34" charset="0"/>
                        </a:rPr>
                        <a:t>504 687</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panose="020B0604020202020204" pitchFamily="34" charset="0"/>
                          <a:cs typeface="Arial" panose="020B0604020202020204" pitchFamily="34" charset="0"/>
                        </a:rPr>
                        <a:t>1 766 225</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1"/>
                  </a:ext>
                </a:extLst>
              </a:tr>
              <a:tr h="456584">
                <a:tc>
                  <a:txBody>
                    <a:bodyPr/>
                    <a:lstStyle/>
                    <a:p>
                      <a:r>
                        <a:rPr lang="fr-FR" sz="1600" b="1" dirty="0">
                          <a:solidFill>
                            <a:schemeClr val="tx1"/>
                          </a:solidFill>
                          <a:latin typeface="Arial" panose="020B0604020202020204" pitchFamily="34" charset="0"/>
                          <a:cs typeface="Arial" panose="020B0604020202020204" pitchFamily="34" charset="0"/>
                        </a:rPr>
                        <a:t>Récupération FCTVA</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panose="020B0604020202020204" pitchFamily="34" charset="0"/>
                          <a:cs typeface="Arial" panose="020B0604020202020204" pitchFamily="34" charset="0"/>
                        </a:rPr>
                        <a:t>646 864</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panose="020B0604020202020204" pitchFamily="34" charset="0"/>
                          <a:cs typeface="Arial" panose="020B0604020202020204" pitchFamily="34" charset="0"/>
                        </a:rPr>
                        <a:t>258 682</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panose="020B0604020202020204" pitchFamily="34" charset="0"/>
                          <a:cs typeface="Arial" panose="020B0604020202020204" pitchFamily="34" charset="0"/>
                        </a:rPr>
                        <a:t>306 030</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2"/>
                  </a:ext>
                </a:extLst>
              </a:tr>
              <a:tr h="461134">
                <a:tc>
                  <a:txBody>
                    <a:bodyPr/>
                    <a:lstStyle/>
                    <a:p>
                      <a:r>
                        <a:rPr lang="fr-FR" sz="1600" b="1" dirty="0">
                          <a:solidFill>
                            <a:schemeClr val="tx1"/>
                          </a:solidFill>
                          <a:latin typeface="Arial" panose="020B0604020202020204" pitchFamily="34" charset="0"/>
                          <a:cs typeface="Arial" panose="020B0604020202020204" pitchFamily="34" charset="0"/>
                        </a:rPr>
                        <a:t>Emprunts réalisés</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panose="020B0604020202020204" pitchFamily="34" charset="0"/>
                          <a:cs typeface="Arial" panose="020B0604020202020204" pitchFamily="34" charset="0"/>
                        </a:rPr>
                        <a:t>0</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panose="020B0604020202020204" pitchFamily="34" charset="0"/>
                          <a:cs typeface="Arial" panose="020B0604020202020204" pitchFamily="34" charset="0"/>
                        </a:rPr>
                        <a:t>0</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panose="020B0604020202020204" pitchFamily="34" charset="0"/>
                          <a:cs typeface="Arial" panose="020B0604020202020204" pitchFamily="34" charset="0"/>
                        </a:rPr>
                        <a:t>1 000 000</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3"/>
                  </a:ext>
                </a:extLst>
              </a:tr>
              <a:tr h="474970">
                <a:tc>
                  <a:txBody>
                    <a:bodyPr/>
                    <a:lstStyle/>
                    <a:p>
                      <a:r>
                        <a:rPr lang="fr-FR" sz="1600" b="1" dirty="0">
                          <a:solidFill>
                            <a:schemeClr val="tx1"/>
                          </a:solidFill>
                          <a:latin typeface="Arial" panose="020B0604020202020204" pitchFamily="34" charset="0"/>
                          <a:cs typeface="Arial" panose="020B0604020202020204" pitchFamily="34" charset="0"/>
                        </a:rPr>
                        <a:t>Subventions perçues</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panose="020B0604020202020204" pitchFamily="34" charset="0"/>
                          <a:cs typeface="Arial" panose="020B0604020202020204" pitchFamily="34" charset="0"/>
                        </a:rPr>
                        <a:t>223 046</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panose="020B0604020202020204" pitchFamily="34" charset="0"/>
                          <a:cs typeface="Arial" panose="020B0604020202020204" pitchFamily="34" charset="0"/>
                        </a:rPr>
                        <a:t>153 648</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panose="020B0604020202020204" pitchFamily="34" charset="0"/>
                          <a:cs typeface="Arial" panose="020B0604020202020204" pitchFamily="34" charset="0"/>
                        </a:rPr>
                        <a:t>246 905</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4"/>
                  </a:ext>
                </a:extLst>
              </a:tr>
              <a:tr h="590235">
                <a:tc>
                  <a:txBody>
                    <a:bodyPr/>
                    <a:lstStyle/>
                    <a:p>
                      <a:r>
                        <a:rPr lang="fr-FR" sz="1600" b="1" dirty="0">
                          <a:solidFill>
                            <a:schemeClr val="tx1"/>
                          </a:solidFill>
                          <a:latin typeface="Arial" panose="020B0604020202020204" pitchFamily="34" charset="0"/>
                          <a:cs typeface="Arial" panose="020B0604020202020204" pitchFamily="34" charset="0"/>
                        </a:rPr>
                        <a:t>Recettes diverses (autres subventions, taxes urbanisme</a:t>
                      </a:r>
                      <a:r>
                        <a:rPr lang="fr-FR" sz="1600" b="1" baseline="0" dirty="0">
                          <a:solidFill>
                            <a:schemeClr val="tx1"/>
                          </a:solidFill>
                          <a:latin typeface="Arial" panose="020B0604020202020204" pitchFamily="34" charset="0"/>
                          <a:cs typeface="Arial" panose="020B0604020202020204" pitchFamily="34" charset="0"/>
                        </a:rPr>
                        <a:t>)</a:t>
                      </a:r>
                      <a:endParaRPr lang="fr-FR" sz="1600" b="1" dirty="0">
                        <a:solidFill>
                          <a:schemeClr val="tx1"/>
                        </a:solidFill>
                        <a:latin typeface="Arial" panose="020B0604020202020204" pitchFamily="34" charset="0"/>
                        <a:cs typeface="Arial" panose="020B0604020202020204" pitchFamily="34" charset="0"/>
                      </a:endParaRP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panose="020B0604020202020204" pitchFamily="34" charset="0"/>
                          <a:cs typeface="Arial" panose="020B0604020202020204" pitchFamily="34" charset="0"/>
                        </a:rPr>
                        <a:t>343 747 </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panose="020B0604020202020204" pitchFamily="34" charset="0"/>
                          <a:cs typeface="Arial" panose="020B0604020202020204" pitchFamily="34" charset="0"/>
                        </a:rPr>
                        <a:t>87 639 </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r"/>
                      <a:r>
                        <a:rPr lang="fr-FR" sz="1600" dirty="0">
                          <a:solidFill>
                            <a:schemeClr val="tx1"/>
                          </a:solidFill>
                          <a:latin typeface="Arial" panose="020B0604020202020204" pitchFamily="34" charset="0"/>
                          <a:cs typeface="Arial" panose="020B0604020202020204" pitchFamily="34" charset="0"/>
                        </a:rPr>
                        <a:t>213 290</a:t>
                      </a:r>
                    </a:p>
                  </a:txBody>
                  <a:tcPr marT="45721" marB="45721" anchor="ct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8" name="Espace réservé de la date 3">
            <a:extLst>
              <a:ext uri="{FF2B5EF4-FFF2-40B4-BE49-F238E27FC236}">
                <a16:creationId xmlns:a16="http://schemas.microsoft.com/office/drawing/2014/main" id="{13154FB4-262F-504A-AC2D-A6C5181DB236}"/>
              </a:ext>
            </a:extLst>
          </p:cNvPr>
          <p:cNvSpPr>
            <a:spLocks noGrp="1"/>
          </p:cNvSpPr>
          <p:nvPr>
            <p:ph type="dt" sz="half" idx="10"/>
          </p:nvPr>
        </p:nvSpPr>
        <p:spPr>
          <a:xfrm>
            <a:off x="416496" y="6520259"/>
            <a:ext cx="4104456" cy="365125"/>
          </a:xfrm>
        </p:spPr>
        <p:txBody>
          <a:bodyPr/>
          <a:lstStyle/>
          <a:p>
            <a:r>
              <a:rPr lang="fr-FR" dirty="0">
                <a:solidFill>
                  <a:schemeClr val="bg1">
                    <a:lumMod val="50000"/>
                  </a:schemeClr>
                </a:solidFill>
              </a:rPr>
              <a:t>Conseil Municipal du 5 février 2025</a:t>
            </a:r>
          </a:p>
        </p:txBody>
      </p:sp>
      <p:sp>
        <p:nvSpPr>
          <p:cNvPr id="10" name="Espace réservé du numéro de diapositive 1">
            <a:extLst>
              <a:ext uri="{FF2B5EF4-FFF2-40B4-BE49-F238E27FC236}">
                <a16:creationId xmlns:a16="http://schemas.microsoft.com/office/drawing/2014/main" id="{80953533-4A47-024A-809A-68C5FBF26344}"/>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38</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13526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0582DA2B-C6C4-B54B-A15F-8C3AC5E844AB}"/>
              </a:ext>
            </a:extLst>
          </p:cNvPr>
          <p:cNvSpPr txBox="1"/>
          <p:nvPr/>
        </p:nvSpPr>
        <p:spPr>
          <a:xfrm>
            <a:off x="2362929" y="1233218"/>
            <a:ext cx="5180142" cy="369460"/>
          </a:xfrm>
          <a:prstGeom prst="rect">
            <a:avLst/>
          </a:prstGeom>
          <a:noFill/>
        </p:spPr>
        <p:txBody>
          <a:bodyPr wrap="square" rtlCol="0">
            <a:spAutoFit/>
          </a:bodyPr>
          <a:lstStyle/>
          <a:p>
            <a:pPr algn="ctr"/>
            <a:r>
              <a:rPr lang="fr-FR" sz="1801" b="1" cap="small" dirty="0">
                <a:solidFill>
                  <a:srgbClr val="000000"/>
                </a:solidFill>
                <a:latin typeface="Arial" panose="020B0604020202020204" pitchFamily="34" charset="0"/>
                <a:cs typeface="Arial" panose="020B0604020202020204" pitchFamily="34" charset="0"/>
              </a:rPr>
              <a:t>Recettes d’investissement</a:t>
            </a:r>
          </a:p>
        </p:txBody>
      </p:sp>
      <p:graphicFrame>
        <p:nvGraphicFramePr>
          <p:cNvPr id="10" name="Graphique 9">
            <a:extLst>
              <a:ext uri="{FF2B5EF4-FFF2-40B4-BE49-F238E27FC236}">
                <a16:creationId xmlns:a16="http://schemas.microsoft.com/office/drawing/2014/main" id="{CF071EB3-8BD3-B143-8FCA-77231F805479}"/>
              </a:ext>
            </a:extLst>
          </p:cNvPr>
          <p:cNvGraphicFramePr/>
          <p:nvPr>
            <p:extLst>
              <p:ext uri="{D42A27DB-BD31-4B8C-83A1-F6EECF244321}">
                <p14:modId xmlns:p14="http://schemas.microsoft.com/office/powerpoint/2010/main" val="1202439840"/>
              </p:ext>
            </p:extLst>
          </p:nvPr>
        </p:nvGraphicFramePr>
        <p:xfrm>
          <a:off x="832296" y="1814267"/>
          <a:ext cx="8585200" cy="4813300"/>
        </p:xfrm>
        <a:graphic>
          <a:graphicData uri="http://schemas.openxmlformats.org/drawingml/2006/chart">
            <c:chart xmlns:c="http://schemas.openxmlformats.org/drawingml/2006/chart" xmlns:r="http://schemas.openxmlformats.org/officeDocument/2006/relationships" r:id="rId2"/>
          </a:graphicData>
        </a:graphic>
      </p:graphicFrame>
      <p:sp>
        <p:nvSpPr>
          <p:cNvPr id="11" name="ZoneTexte 10">
            <a:extLst>
              <a:ext uri="{FF2B5EF4-FFF2-40B4-BE49-F238E27FC236}">
                <a16:creationId xmlns:a16="http://schemas.microsoft.com/office/drawing/2014/main" id="{1FB28000-975D-2E4B-A848-D30CAE409AEA}"/>
              </a:ext>
            </a:extLst>
          </p:cNvPr>
          <p:cNvSpPr txBox="1"/>
          <p:nvPr/>
        </p:nvSpPr>
        <p:spPr>
          <a:xfrm>
            <a:off x="300360" y="1526235"/>
            <a:ext cx="1614316" cy="307905"/>
          </a:xfrm>
          <a:prstGeom prst="rect">
            <a:avLst/>
          </a:prstGeom>
          <a:noFill/>
        </p:spPr>
        <p:txBody>
          <a:bodyPr wrap="square" rtlCol="0">
            <a:spAutoFit/>
          </a:bodyPr>
          <a:lstStyle/>
          <a:p>
            <a:pPr algn="ctr"/>
            <a:r>
              <a:rPr lang="fr-FR" sz="1401" dirty="0">
                <a:latin typeface="Arial" panose="020B0604020202020204" pitchFamily="34" charset="0"/>
                <a:cs typeface="Arial" panose="020B0604020202020204" pitchFamily="34" charset="0"/>
              </a:rPr>
              <a:t>M€</a:t>
            </a:r>
          </a:p>
        </p:txBody>
      </p:sp>
      <p:sp>
        <p:nvSpPr>
          <p:cNvPr id="12" name="Espace réservé de la date 3">
            <a:extLst>
              <a:ext uri="{FF2B5EF4-FFF2-40B4-BE49-F238E27FC236}">
                <a16:creationId xmlns:a16="http://schemas.microsoft.com/office/drawing/2014/main" id="{64DA3872-FF84-C74D-A06B-C93F8697FCDA}"/>
              </a:ext>
            </a:extLst>
          </p:cNvPr>
          <p:cNvSpPr>
            <a:spLocks noGrp="1"/>
          </p:cNvSpPr>
          <p:nvPr>
            <p:ph type="dt" sz="half" idx="10"/>
          </p:nvPr>
        </p:nvSpPr>
        <p:spPr>
          <a:xfrm>
            <a:off x="416496" y="6520259"/>
            <a:ext cx="4104456" cy="365125"/>
          </a:xfrm>
        </p:spPr>
        <p:txBody>
          <a:bodyPr/>
          <a:lstStyle/>
          <a:p>
            <a:r>
              <a:rPr lang="fr-FR" dirty="0">
                <a:solidFill>
                  <a:schemeClr val="bg1">
                    <a:lumMod val="50000"/>
                  </a:schemeClr>
                </a:solidFill>
              </a:rPr>
              <a:t>Conseil Municipal du 5 février 2025</a:t>
            </a:r>
          </a:p>
        </p:txBody>
      </p:sp>
      <p:sp>
        <p:nvSpPr>
          <p:cNvPr id="13" name="Espace réservé du numéro de diapositive 1">
            <a:extLst>
              <a:ext uri="{FF2B5EF4-FFF2-40B4-BE49-F238E27FC236}">
                <a16:creationId xmlns:a16="http://schemas.microsoft.com/office/drawing/2014/main" id="{88C502E5-CFB9-FB4B-AB2E-572135EFDA3F}"/>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39</a:t>
            </a:fld>
            <a:endParaRPr lang="fr-FR" dirty="0">
              <a:latin typeface="Arial" panose="020B0604020202020204" pitchFamily="34" charset="0"/>
              <a:cs typeface="Arial" panose="020B0604020202020204" pitchFamily="34" charset="0"/>
            </a:endParaRPr>
          </a:p>
        </p:txBody>
      </p:sp>
      <p:sp>
        <p:nvSpPr>
          <p:cNvPr id="7" name="ZoneTexte 6">
            <a:extLst>
              <a:ext uri="{FF2B5EF4-FFF2-40B4-BE49-F238E27FC236}">
                <a16:creationId xmlns:a16="http://schemas.microsoft.com/office/drawing/2014/main" id="{4F9C1341-F113-C24F-9A72-5F84B0ECDBAC}"/>
              </a:ext>
            </a:extLst>
          </p:cNvPr>
          <p:cNvSpPr txBox="1"/>
          <p:nvPr/>
        </p:nvSpPr>
        <p:spPr>
          <a:xfrm rot="16200000">
            <a:off x="1073160" y="4348912"/>
            <a:ext cx="596639"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1,21</a:t>
            </a:r>
          </a:p>
        </p:txBody>
      </p:sp>
      <p:sp>
        <p:nvSpPr>
          <p:cNvPr id="8" name="ZoneTexte 7">
            <a:extLst>
              <a:ext uri="{FF2B5EF4-FFF2-40B4-BE49-F238E27FC236}">
                <a16:creationId xmlns:a16="http://schemas.microsoft.com/office/drawing/2014/main" id="{D88242AC-2B4C-3844-8FAB-7B2826C0DA93}"/>
              </a:ext>
            </a:extLst>
          </p:cNvPr>
          <p:cNvSpPr txBox="1"/>
          <p:nvPr/>
        </p:nvSpPr>
        <p:spPr>
          <a:xfrm rot="16200000">
            <a:off x="1385322" y="4565215"/>
            <a:ext cx="1024036"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0,50</a:t>
            </a:r>
          </a:p>
        </p:txBody>
      </p:sp>
      <p:sp>
        <p:nvSpPr>
          <p:cNvPr id="9" name="ZoneTexte 8">
            <a:extLst>
              <a:ext uri="{FF2B5EF4-FFF2-40B4-BE49-F238E27FC236}">
                <a16:creationId xmlns:a16="http://schemas.microsoft.com/office/drawing/2014/main" id="{056968FA-7C18-4646-939B-820268F2C0E6}"/>
              </a:ext>
            </a:extLst>
          </p:cNvPr>
          <p:cNvSpPr txBox="1"/>
          <p:nvPr/>
        </p:nvSpPr>
        <p:spPr>
          <a:xfrm rot="16200000" flipH="1">
            <a:off x="1985013" y="4046586"/>
            <a:ext cx="504054"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1,77</a:t>
            </a:r>
          </a:p>
        </p:txBody>
      </p:sp>
      <p:sp>
        <p:nvSpPr>
          <p:cNvPr id="14" name="ZoneTexte 13">
            <a:extLst>
              <a:ext uri="{FF2B5EF4-FFF2-40B4-BE49-F238E27FC236}">
                <a16:creationId xmlns:a16="http://schemas.microsoft.com/office/drawing/2014/main" id="{84C8822A-B887-7A4B-BD33-A486EBDE19EC}"/>
              </a:ext>
            </a:extLst>
          </p:cNvPr>
          <p:cNvSpPr txBox="1"/>
          <p:nvPr/>
        </p:nvSpPr>
        <p:spPr>
          <a:xfrm rot="16200000">
            <a:off x="2863727" y="4712582"/>
            <a:ext cx="595036"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0,65</a:t>
            </a:r>
          </a:p>
        </p:txBody>
      </p:sp>
      <p:sp>
        <p:nvSpPr>
          <p:cNvPr id="15" name="ZoneTexte 14">
            <a:extLst>
              <a:ext uri="{FF2B5EF4-FFF2-40B4-BE49-F238E27FC236}">
                <a16:creationId xmlns:a16="http://schemas.microsoft.com/office/drawing/2014/main" id="{791C57B6-EAAA-6041-BA70-5BB314249C7A}"/>
              </a:ext>
            </a:extLst>
          </p:cNvPr>
          <p:cNvSpPr txBox="1"/>
          <p:nvPr/>
        </p:nvSpPr>
        <p:spPr>
          <a:xfrm rot="16200000">
            <a:off x="3243940" y="4918794"/>
            <a:ext cx="596638"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0,26</a:t>
            </a:r>
          </a:p>
        </p:txBody>
      </p:sp>
      <p:sp>
        <p:nvSpPr>
          <p:cNvPr id="16" name="ZoneTexte 15">
            <a:extLst>
              <a:ext uri="{FF2B5EF4-FFF2-40B4-BE49-F238E27FC236}">
                <a16:creationId xmlns:a16="http://schemas.microsoft.com/office/drawing/2014/main" id="{44C92DA2-3996-F040-9DFF-4AB70363A8CA}"/>
              </a:ext>
            </a:extLst>
          </p:cNvPr>
          <p:cNvSpPr txBox="1"/>
          <p:nvPr/>
        </p:nvSpPr>
        <p:spPr>
          <a:xfrm rot="16200000">
            <a:off x="6010307" y="4835950"/>
            <a:ext cx="867517"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0,22</a:t>
            </a:r>
          </a:p>
        </p:txBody>
      </p:sp>
      <p:sp>
        <p:nvSpPr>
          <p:cNvPr id="17" name="ZoneTexte 16">
            <a:extLst>
              <a:ext uri="{FF2B5EF4-FFF2-40B4-BE49-F238E27FC236}">
                <a16:creationId xmlns:a16="http://schemas.microsoft.com/office/drawing/2014/main" id="{13651631-50FF-BB46-9ECE-19BE2A54CCB0}"/>
              </a:ext>
            </a:extLst>
          </p:cNvPr>
          <p:cNvSpPr txBox="1"/>
          <p:nvPr/>
        </p:nvSpPr>
        <p:spPr>
          <a:xfrm rot="16200000">
            <a:off x="6511467" y="4997226"/>
            <a:ext cx="596638"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0,15</a:t>
            </a:r>
          </a:p>
        </p:txBody>
      </p:sp>
      <p:sp>
        <p:nvSpPr>
          <p:cNvPr id="18" name="ZoneTexte 17">
            <a:extLst>
              <a:ext uri="{FF2B5EF4-FFF2-40B4-BE49-F238E27FC236}">
                <a16:creationId xmlns:a16="http://schemas.microsoft.com/office/drawing/2014/main" id="{72091D84-F453-1B41-8563-68EB4525C48A}"/>
              </a:ext>
            </a:extLst>
          </p:cNvPr>
          <p:cNvSpPr txBox="1"/>
          <p:nvPr/>
        </p:nvSpPr>
        <p:spPr>
          <a:xfrm rot="16200000">
            <a:off x="6877186" y="4971389"/>
            <a:ext cx="596640"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0,25</a:t>
            </a:r>
          </a:p>
        </p:txBody>
      </p:sp>
      <p:sp>
        <p:nvSpPr>
          <p:cNvPr id="19" name="ZoneTexte 18">
            <a:extLst>
              <a:ext uri="{FF2B5EF4-FFF2-40B4-BE49-F238E27FC236}">
                <a16:creationId xmlns:a16="http://schemas.microsoft.com/office/drawing/2014/main" id="{2B419D42-DA2A-CC46-A6D1-8B57BD38EA1B}"/>
              </a:ext>
            </a:extLst>
          </p:cNvPr>
          <p:cNvSpPr txBox="1"/>
          <p:nvPr/>
        </p:nvSpPr>
        <p:spPr>
          <a:xfrm rot="16200000">
            <a:off x="4306524" y="5090049"/>
            <a:ext cx="595035"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0,00</a:t>
            </a:r>
          </a:p>
        </p:txBody>
      </p:sp>
      <p:sp>
        <p:nvSpPr>
          <p:cNvPr id="20" name="ZoneTexte 19">
            <a:extLst>
              <a:ext uri="{FF2B5EF4-FFF2-40B4-BE49-F238E27FC236}">
                <a16:creationId xmlns:a16="http://schemas.microsoft.com/office/drawing/2014/main" id="{8E16B1EB-F646-B449-811A-1030D3D41DB9}"/>
              </a:ext>
            </a:extLst>
          </p:cNvPr>
          <p:cNvSpPr txBox="1"/>
          <p:nvPr/>
        </p:nvSpPr>
        <p:spPr>
          <a:xfrm rot="16200000">
            <a:off x="4705475" y="5070621"/>
            <a:ext cx="595035"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0,00</a:t>
            </a:r>
          </a:p>
        </p:txBody>
      </p:sp>
      <p:sp>
        <p:nvSpPr>
          <p:cNvPr id="21" name="ZoneTexte 20">
            <a:extLst>
              <a:ext uri="{FF2B5EF4-FFF2-40B4-BE49-F238E27FC236}">
                <a16:creationId xmlns:a16="http://schemas.microsoft.com/office/drawing/2014/main" id="{F84A0EAE-E573-DE4D-8D29-4025CD3FCE4C}"/>
              </a:ext>
            </a:extLst>
          </p:cNvPr>
          <p:cNvSpPr txBox="1"/>
          <p:nvPr/>
        </p:nvSpPr>
        <p:spPr>
          <a:xfrm rot="16200000" flipH="1">
            <a:off x="5153674" y="4427198"/>
            <a:ext cx="700434"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1,00</a:t>
            </a:r>
          </a:p>
        </p:txBody>
      </p:sp>
      <p:sp>
        <p:nvSpPr>
          <p:cNvPr id="22" name="ZoneTexte 21">
            <a:extLst>
              <a:ext uri="{FF2B5EF4-FFF2-40B4-BE49-F238E27FC236}">
                <a16:creationId xmlns:a16="http://schemas.microsoft.com/office/drawing/2014/main" id="{BB6BD792-5D35-2B4F-BD70-D4954206EFF4}"/>
              </a:ext>
            </a:extLst>
          </p:cNvPr>
          <p:cNvSpPr txBox="1"/>
          <p:nvPr/>
        </p:nvSpPr>
        <p:spPr>
          <a:xfrm rot="16200000">
            <a:off x="7793746" y="4908100"/>
            <a:ext cx="486204"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0,34</a:t>
            </a:r>
          </a:p>
        </p:txBody>
      </p:sp>
      <p:sp>
        <p:nvSpPr>
          <p:cNvPr id="23" name="ZoneTexte 22">
            <a:extLst>
              <a:ext uri="{FF2B5EF4-FFF2-40B4-BE49-F238E27FC236}">
                <a16:creationId xmlns:a16="http://schemas.microsoft.com/office/drawing/2014/main" id="{B2D324AE-AA70-9345-9228-ECD23A2BA1B0}"/>
              </a:ext>
            </a:extLst>
          </p:cNvPr>
          <p:cNvSpPr txBox="1"/>
          <p:nvPr/>
        </p:nvSpPr>
        <p:spPr>
          <a:xfrm rot="16200000">
            <a:off x="8109299" y="5013031"/>
            <a:ext cx="595035"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0,09</a:t>
            </a:r>
          </a:p>
        </p:txBody>
      </p:sp>
      <p:sp>
        <p:nvSpPr>
          <p:cNvPr id="24" name="ZoneTexte 23">
            <a:extLst>
              <a:ext uri="{FF2B5EF4-FFF2-40B4-BE49-F238E27FC236}">
                <a16:creationId xmlns:a16="http://schemas.microsoft.com/office/drawing/2014/main" id="{0D81BAA8-E470-2649-B57A-1AF4E01745D0}"/>
              </a:ext>
            </a:extLst>
          </p:cNvPr>
          <p:cNvSpPr txBox="1"/>
          <p:nvPr/>
        </p:nvSpPr>
        <p:spPr>
          <a:xfrm rot="16200000">
            <a:off x="8485342" y="4984306"/>
            <a:ext cx="570800"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0,21</a:t>
            </a:r>
          </a:p>
        </p:txBody>
      </p:sp>
      <p:sp>
        <p:nvSpPr>
          <p:cNvPr id="25" name="ZoneTexte 24">
            <a:extLst>
              <a:ext uri="{FF2B5EF4-FFF2-40B4-BE49-F238E27FC236}">
                <a16:creationId xmlns:a16="http://schemas.microsoft.com/office/drawing/2014/main" id="{FDE9980A-4457-1D4E-B1ED-BB598A21BBAE}"/>
              </a:ext>
            </a:extLst>
          </p:cNvPr>
          <p:cNvSpPr txBox="1"/>
          <p:nvPr/>
        </p:nvSpPr>
        <p:spPr>
          <a:xfrm rot="16200000">
            <a:off x="3644721" y="4917855"/>
            <a:ext cx="596638" cy="276999"/>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0,31</a:t>
            </a:r>
          </a:p>
        </p:txBody>
      </p:sp>
    </p:spTree>
    <p:extLst>
      <p:ext uri="{BB962C8B-B14F-4D97-AF65-F5344CB8AC3E}">
        <p14:creationId xmlns:p14="http://schemas.microsoft.com/office/powerpoint/2010/main" val="3435419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5DC0F235-4205-3B43-AF27-1A48FCB8B81A}"/>
              </a:ext>
            </a:extLst>
          </p:cNvPr>
          <p:cNvSpPr txBox="1"/>
          <p:nvPr/>
        </p:nvSpPr>
        <p:spPr>
          <a:xfrm>
            <a:off x="704528" y="1158486"/>
            <a:ext cx="8569647" cy="5047792"/>
          </a:xfrm>
          <a:prstGeom prst="rect">
            <a:avLst/>
          </a:prstGeom>
          <a:noFill/>
        </p:spPr>
        <p:txBody>
          <a:bodyPr wrap="square" rtlCol="0">
            <a:spAutoFit/>
          </a:bodyPr>
          <a:lstStyle/>
          <a:p>
            <a:pPr algn="ctr"/>
            <a:r>
              <a:rPr lang="fr-FR" sz="1801" b="1" cap="all" dirty="0">
                <a:solidFill>
                  <a:srgbClr val="000000"/>
                </a:solidFill>
                <a:latin typeface="Arial" panose="020B0604020202020204" pitchFamily="34" charset="0"/>
                <a:cs typeface="Arial" panose="020B0604020202020204" pitchFamily="34" charset="0"/>
              </a:rPr>
              <a:t>B. Contexte économique et budgétaire national</a:t>
            </a:r>
          </a:p>
          <a:p>
            <a:pPr algn="ctr"/>
            <a:r>
              <a:rPr lang="fr-FR" sz="1801" b="1" cap="all" dirty="0">
                <a:solidFill>
                  <a:srgbClr val="000000"/>
                </a:solidFill>
                <a:latin typeface="Arial" panose="020B0604020202020204" pitchFamily="34" charset="0"/>
                <a:cs typeface="Arial" panose="020B0604020202020204" pitchFamily="34" charset="0"/>
              </a:rPr>
              <a:t>d’après la Loi de Finances 2025</a:t>
            </a:r>
            <a:endParaRPr lang="fr-FR" sz="1001" b="1" cap="all" dirty="0">
              <a:solidFill>
                <a:srgbClr val="000000"/>
              </a:solidFill>
              <a:latin typeface="Arial" panose="020B0604020202020204" pitchFamily="34" charset="0"/>
              <a:cs typeface="Arial" panose="020B0604020202020204" pitchFamily="34" charset="0"/>
            </a:endParaRPr>
          </a:p>
          <a:p>
            <a:pPr algn="ctr"/>
            <a:endParaRPr lang="fr-FR" b="1" cap="small" dirty="0">
              <a:solidFill>
                <a:srgbClr val="000000"/>
              </a:solidFill>
              <a:latin typeface="Arial" panose="020B0604020202020204" pitchFamily="34" charset="0"/>
              <a:cs typeface="Arial" panose="020B0604020202020204" pitchFamily="34" charset="0"/>
            </a:endParaRPr>
          </a:p>
          <a:p>
            <a:pPr marL="0" lvl="1" algn="just"/>
            <a:r>
              <a:rPr lang="fr-FR" sz="1600" dirty="0">
                <a:latin typeface="Arial" panose="020B0604020202020204" pitchFamily="34" charset="0"/>
                <a:cs typeface="Arial" panose="020B0604020202020204" pitchFamily="34" charset="0"/>
              </a:rPr>
              <a:t>La Loi de Finances 2025 a été partiellement censurée par le Conseil constitutionnel, remettant en question certaines de ses dispositions majeures. Malgré cette censure, voici le cadre économique qu’elle tentait d’instaurer :</a:t>
            </a:r>
          </a:p>
          <a:p>
            <a:pPr marL="285750" lvl="1" indent="-285750" algn="just">
              <a:spcBef>
                <a:spcPts val="1200"/>
              </a:spcBef>
              <a:buFont typeface="Wingdings" pitchFamily="2" charset="2"/>
              <a:buChar char="Ø"/>
            </a:pPr>
            <a:r>
              <a:rPr lang="fr-FR" sz="1600" b="1" dirty="0">
                <a:latin typeface="Arial" panose="020B0604020202020204" pitchFamily="34" charset="0"/>
                <a:cs typeface="Arial" panose="020B0604020202020204" pitchFamily="34" charset="0"/>
              </a:rPr>
              <a:t>Inflation</a:t>
            </a:r>
            <a:r>
              <a:rPr lang="fr-FR" sz="1600" dirty="0">
                <a:latin typeface="Arial" panose="020B0604020202020204" pitchFamily="34" charset="0"/>
                <a:cs typeface="Arial" panose="020B0604020202020204" pitchFamily="34" charset="0"/>
              </a:rPr>
              <a:t> – Stabilisée à environ </a:t>
            </a:r>
            <a:r>
              <a:rPr lang="fr-FR" sz="1600" b="1" dirty="0">
                <a:latin typeface="Arial" panose="020B0604020202020204" pitchFamily="34" charset="0"/>
                <a:cs typeface="Arial" panose="020B0604020202020204" pitchFamily="34" charset="0"/>
              </a:rPr>
              <a:t>2 %</a:t>
            </a:r>
            <a:r>
              <a:rPr lang="fr-FR" sz="1600" dirty="0">
                <a:latin typeface="Arial" panose="020B0604020202020204" pitchFamily="34" charset="0"/>
                <a:cs typeface="Arial" panose="020B0604020202020204" pitchFamily="34" charset="0"/>
              </a:rPr>
              <a:t> après des pics récents, l’inflation reste un défi central, notamment pour les ménages à revenus modestes.</a:t>
            </a:r>
          </a:p>
          <a:p>
            <a:pPr marL="285750" lvl="1" indent="-285750" algn="just">
              <a:spcBef>
                <a:spcPts val="1200"/>
              </a:spcBef>
              <a:buFont typeface="Wingdings" pitchFamily="2" charset="2"/>
              <a:buChar char="Ø"/>
            </a:pPr>
            <a:r>
              <a:rPr lang="fr-FR" sz="1600" b="1" dirty="0">
                <a:latin typeface="Arial" panose="020B0604020202020204" pitchFamily="34" charset="0"/>
                <a:cs typeface="Arial" panose="020B0604020202020204" pitchFamily="34" charset="0"/>
              </a:rPr>
              <a:t>Taux de chômage</a:t>
            </a:r>
            <a:r>
              <a:rPr lang="fr-FR" sz="1600" dirty="0">
                <a:latin typeface="Arial" panose="020B0604020202020204" pitchFamily="34" charset="0"/>
                <a:cs typeface="Arial" panose="020B0604020202020204" pitchFamily="34" charset="0"/>
              </a:rPr>
              <a:t> – Prévu à </a:t>
            </a:r>
            <a:r>
              <a:rPr lang="fr-FR" sz="1600" b="1" dirty="0">
                <a:latin typeface="Arial" panose="020B0604020202020204" pitchFamily="34" charset="0"/>
                <a:cs typeface="Arial" panose="020B0604020202020204" pitchFamily="34" charset="0"/>
              </a:rPr>
              <a:t>7,1 %</a:t>
            </a:r>
            <a:r>
              <a:rPr lang="fr-FR" sz="1600" dirty="0">
                <a:latin typeface="Arial" panose="020B0604020202020204" pitchFamily="34" charset="0"/>
                <a:cs typeface="Arial" panose="020B0604020202020204" pitchFamily="34" charset="0"/>
              </a:rPr>
              <a:t>, avec des efforts ciblés sur les secteurs stratégiques, mais une amélioration limitée par la faible croissance.</a:t>
            </a:r>
          </a:p>
          <a:p>
            <a:pPr marL="285750" lvl="1" indent="-285750" algn="just">
              <a:spcBef>
                <a:spcPts val="1200"/>
              </a:spcBef>
              <a:buFont typeface="Wingdings" pitchFamily="2" charset="2"/>
              <a:buChar char="Ø"/>
            </a:pPr>
            <a:r>
              <a:rPr lang="fr-FR" sz="1600" b="1" dirty="0">
                <a:latin typeface="Arial" panose="020B0604020202020204" pitchFamily="34" charset="0"/>
                <a:cs typeface="Arial" panose="020B0604020202020204" pitchFamily="34" charset="0"/>
              </a:rPr>
              <a:t>Déficit public</a:t>
            </a:r>
            <a:r>
              <a:rPr lang="fr-FR" sz="1600" dirty="0">
                <a:latin typeface="Arial" panose="020B0604020202020204" pitchFamily="34" charset="0"/>
                <a:cs typeface="Arial" panose="020B0604020202020204" pitchFamily="34" charset="0"/>
              </a:rPr>
              <a:t> – Réduction ambitieuse du déficit à </a:t>
            </a:r>
            <a:r>
              <a:rPr lang="fr-FR" sz="1600" b="1" dirty="0">
                <a:latin typeface="Arial" panose="020B0604020202020204" pitchFamily="34" charset="0"/>
                <a:cs typeface="Arial" panose="020B0604020202020204" pitchFamily="34" charset="0"/>
              </a:rPr>
              <a:t>5 % du PIB</a:t>
            </a:r>
            <a:r>
              <a:rPr lang="fr-FR" sz="1600" dirty="0">
                <a:latin typeface="Arial" panose="020B0604020202020204" pitchFamily="34" charset="0"/>
                <a:cs typeface="Arial" panose="020B0604020202020204" pitchFamily="34" charset="0"/>
              </a:rPr>
              <a:t>, reposant sur des économies et de nouvelles recettes fiscales.​</a:t>
            </a:r>
          </a:p>
          <a:p>
            <a:pPr marL="285750" lvl="1" indent="-285750" algn="just">
              <a:spcBef>
                <a:spcPts val="1200"/>
              </a:spcBef>
              <a:buFont typeface="Wingdings" pitchFamily="2" charset="2"/>
              <a:buChar char="Ø"/>
            </a:pPr>
            <a:r>
              <a:rPr lang="fr-FR" sz="1600" b="1" dirty="0">
                <a:latin typeface="Arial" panose="020B0604020202020204" pitchFamily="34" charset="0"/>
                <a:cs typeface="Arial" panose="020B0604020202020204" pitchFamily="34" charset="0"/>
              </a:rPr>
              <a:t>Taux d’endettement</a:t>
            </a:r>
            <a:r>
              <a:rPr lang="fr-FR" sz="1600" dirty="0">
                <a:latin typeface="Arial" panose="020B0604020202020204" pitchFamily="34" charset="0"/>
                <a:cs typeface="Arial" panose="020B0604020202020204" pitchFamily="34" charset="0"/>
              </a:rPr>
              <a:t> – Estimé à </a:t>
            </a:r>
            <a:r>
              <a:rPr lang="fr-FR" sz="1600" b="1" dirty="0">
                <a:latin typeface="Arial" panose="020B0604020202020204" pitchFamily="34" charset="0"/>
                <a:cs typeface="Arial" panose="020B0604020202020204" pitchFamily="34" charset="0"/>
              </a:rPr>
              <a:t>109 % du PIB</a:t>
            </a:r>
            <a:r>
              <a:rPr lang="fr-FR" sz="1600" dirty="0">
                <a:latin typeface="Arial" panose="020B0604020202020204" pitchFamily="34" charset="0"/>
                <a:cs typeface="Arial" panose="020B0604020202020204" pitchFamily="34" charset="0"/>
              </a:rPr>
              <a:t>, reflétant encore les impacts des crises récentes.</a:t>
            </a:r>
          </a:p>
          <a:p>
            <a:pPr marL="285750" lvl="1" indent="-285750" algn="just">
              <a:spcBef>
                <a:spcPts val="1200"/>
              </a:spcBef>
              <a:buFont typeface="Wingdings" pitchFamily="2" charset="2"/>
              <a:buChar char="Ø"/>
            </a:pPr>
            <a:r>
              <a:rPr lang="fr-FR" sz="1600" b="1" dirty="0">
                <a:latin typeface="Arial" panose="020B0604020202020204" pitchFamily="34" charset="0"/>
                <a:cs typeface="Arial" panose="020B0604020202020204" pitchFamily="34" charset="0"/>
              </a:rPr>
              <a:t>Croissance du PIB</a:t>
            </a:r>
            <a:r>
              <a:rPr lang="fr-FR" sz="1600" dirty="0">
                <a:latin typeface="Arial" panose="020B0604020202020204" pitchFamily="34" charset="0"/>
                <a:cs typeface="Arial" panose="020B0604020202020204" pitchFamily="34" charset="0"/>
              </a:rPr>
              <a:t> – Faible, à </a:t>
            </a:r>
            <a:r>
              <a:rPr lang="fr-FR" sz="1600" b="1" dirty="0">
                <a:latin typeface="Arial" panose="020B0604020202020204" pitchFamily="34" charset="0"/>
                <a:cs typeface="Arial" panose="020B0604020202020204" pitchFamily="34" charset="0"/>
              </a:rPr>
              <a:t>1 %</a:t>
            </a:r>
            <a:r>
              <a:rPr lang="fr-FR" sz="1600" dirty="0">
                <a:latin typeface="Arial" panose="020B0604020202020204" pitchFamily="34" charset="0"/>
                <a:cs typeface="Arial" panose="020B0604020202020204" pitchFamily="34" charset="0"/>
              </a:rPr>
              <a:t>, entravée par les ajustements fiscaux et un environnement économique global fragile.</a:t>
            </a:r>
          </a:p>
        </p:txBody>
      </p:sp>
      <p:sp>
        <p:nvSpPr>
          <p:cNvPr id="9" name="Espace réservé de la date 3">
            <a:extLst>
              <a:ext uri="{FF2B5EF4-FFF2-40B4-BE49-F238E27FC236}">
                <a16:creationId xmlns:a16="http://schemas.microsoft.com/office/drawing/2014/main" id="{B02826A8-28F1-9C4E-80D5-0A2C80FA41AB}"/>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10" name="Espace réservé du numéro de diapositive 1">
            <a:extLst>
              <a:ext uri="{FF2B5EF4-FFF2-40B4-BE49-F238E27FC236}">
                <a16:creationId xmlns:a16="http://schemas.microsoft.com/office/drawing/2014/main" id="{4BE0CB2D-B1EF-A040-8A5C-AB5D96C8B151}"/>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4</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1784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A525BE8F-4671-B34A-938E-6E7476FC0DB3}"/>
              </a:ext>
            </a:extLst>
          </p:cNvPr>
          <p:cNvSpPr txBox="1"/>
          <p:nvPr/>
        </p:nvSpPr>
        <p:spPr>
          <a:xfrm>
            <a:off x="2362929" y="1940166"/>
            <a:ext cx="5180142" cy="646587"/>
          </a:xfrm>
          <a:prstGeom prst="rect">
            <a:avLst/>
          </a:prstGeom>
          <a:noFill/>
        </p:spPr>
        <p:txBody>
          <a:bodyPr wrap="square" rtlCol="0">
            <a:spAutoFit/>
          </a:bodyPr>
          <a:lstStyle/>
          <a:p>
            <a:pPr algn="ctr"/>
            <a:r>
              <a:rPr lang="fr-FR" sz="1801" b="1" cap="small" dirty="0">
                <a:solidFill>
                  <a:srgbClr val="000000"/>
                </a:solidFill>
                <a:latin typeface="Arial" panose="020B0604020202020204" pitchFamily="34" charset="0"/>
                <a:cs typeface="Arial" panose="020B0604020202020204" pitchFamily="34" charset="0"/>
              </a:rPr>
              <a:t>Dépenses d’investissement (en €) </a:t>
            </a:r>
            <a:endParaRPr lang="fr-FR" sz="1801" cap="small" dirty="0">
              <a:solidFill>
                <a:srgbClr val="000000"/>
              </a:solidFill>
              <a:latin typeface="Arial" panose="020B0604020202020204" pitchFamily="34" charset="0"/>
              <a:cs typeface="Arial" panose="020B0604020202020204" pitchFamily="34" charset="0"/>
            </a:endParaRPr>
          </a:p>
          <a:p>
            <a:pPr algn="ctr"/>
            <a:endParaRPr lang="fr-FR" sz="1801" b="1" cap="small" dirty="0">
              <a:solidFill>
                <a:srgbClr val="000000"/>
              </a:solidFill>
              <a:latin typeface="Arial" panose="020B0604020202020204" pitchFamily="34" charset="0"/>
              <a:cs typeface="Arial" panose="020B0604020202020204" pitchFamily="34" charset="0"/>
            </a:endParaRPr>
          </a:p>
        </p:txBody>
      </p:sp>
      <p:graphicFrame>
        <p:nvGraphicFramePr>
          <p:cNvPr id="7" name="Tableau 6">
            <a:extLst>
              <a:ext uri="{FF2B5EF4-FFF2-40B4-BE49-F238E27FC236}">
                <a16:creationId xmlns:a16="http://schemas.microsoft.com/office/drawing/2014/main" id="{8578F4E4-A289-AA41-A7A1-9384C72EF265}"/>
              </a:ext>
            </a:extLst>
          </p:cNvPr>
          <p:cNvGraphicFramePr>
            <a:graphicFrameLocks noGrp="1"/>
          </p:cNvGraphicFramePr>
          <p:nvPr>
            <p:extLst>
              <p:ext uri="{D42A27DB-BD31-4B8C-83A1-F6EECF244321}">
                <p14:modId xmlns:p14="http://schemas.microsoft.com/office/powerpoint/2010/main" val="2023010354"/>
              </p:ext>
            </p:extLst>
          </p:nvPr>
        </p:nvGraphicFramePr>
        <p:xfrm>
          <a:off x="704850" y="2586753"/>
          <a:ext cx="8424863" cy="2119979"/>
        </p:xfrm>
        <a:graphic>
          <a:graphicData uri="http://schemas.openxmlformats.org/drawingml/2006/table">
            <a:tbl>
              <a:tblPr firstRow="1" bandRow="1">
                <a:tableStyleId>{1FECB4D8-DB02-4DC6-A0A2-4F2EBAE1DC90}</a:tableStyleId>
              </a:tblPr>
              <a:tblGrid>
                <a:gridCol w="3888110">
                  <a:extLst>
                    <a:ext uri="{9D8B030D-6E8A-4147-A177-3AD203B41FA5}">
                      <a16:colId xmlns:a16="http://schemas.microsoft.com/office/drawing/2014/main" val="20000"/>
                    </a:ext>
                  </a:extLst>
                </a:gridCol>
                <a:gridCol w="1440160">
                  <a:extLst>
                    <a:ext uri="{9D8B030D-6E8A-4147-A177-3AD203B41FA5}">
                      <a16:colId xmlns:a16="http://schemas.microsoft.com/office/drawing/2014/main" val="20002"/>
                    </a:ext>
                  </a:extLst>
                </a:gridCol>
                <a:gridCol w="1296144">
                  <a:extLst>
                    <a:ext uri="{9D8B030D-6E8A-4147-A177-3AD203B41FA5}">
                      <a16:colId xmlns:a16="http://schemas.microsoft.com/office/drawing/2014/main" val="20003"/>
                    </a:ext>
                  </a:extLst>
                </a:gridCol>
                <a:gridCol w="1800449">
                  <a:extLst>
                    <a:ext uri="{9D8B030D-6E8A-4147-A177-3AD203B41FA5}">
                      <a16:colId xmlns:a16="http://schemas.microsoft.com/office/drawing/2014/main" val="2611775038"/>
                    </a:ext>
                  </a:extLst>
                </a:gridCol>
              </a:tblGrid>
              <a:tr h="482207">
                <a:tc>
                  <a:txBody>
                    <a:bodyPr/>
                    <a:lstStyle/>
                    <a:p>
                      <a:endParaRPr lang="fr-FR" sz="1600" dirty="0">
                        <a:solidFill>
                          <a:schemeClr val="tx1"/>
                        </a:solidFill>
                        <a:latin typeface="Arial" panose="020B0604020202020204" pitchFamily="34" charset="0"/>
                        <a:cs typeface="Arial" panose="020B0604020202020204" pitchFamily="34" charset="0"/>
                      </a:endParaRPr>
                    </a:p>
                  </a:txBody>
                  <a:tcPr marT="45721" marB="45721" anchor="ctr">
                    <a:lnL w="12700" cmpd="sng">
                      <a:noFill/>
                    </a:lnL>
                    <a:lnR>
                      <a:noFill/>
                    </a:lnR>
                    <a:lnT w="12700" cmpd="sng">
                      <a:noFill/>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2022</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2023</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Prévision 2024</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648072">
                <a:tc>
                  <a:txBody>
                    <a:bodyPr/>
                    <a:lstStyle/>
                    <a:p>
                      <a:pPr algn="l"/>
                      <a:r>
                        <a:rPr lang="fr-FR" sz="1600" b="1" dirty="0">
                          <a:solidFill>
                            <a:schemeClr val="tx1"/>
                          </a:solidFill>
                          <a:latin typeface="Arial" panose="020B0604020202020204" pitchFamily="34" charset="0"/>
                          <a:cs typeface="Arial" panose="020B0604020202020204" pitchFamily="34" charset="0"/>
                        </a:rPr>
                        <a:t>Total des dépenses</a:t>
                      </a:r>
                      <a:r>
                        <a:rPr lang="fr-FR" sz="1600" b="1" baseline="0" dirty="0">
                          <a:solidFill>
                            <a:schemeClr val="tx1"/>
                          </a:solidFill>
                          <a:latin typeface="Arial" panose="020B0604020202020204" pitchFamily="34" charset="0"/>
                          <a:cs typeface="Arial" panose="020B0604020202020204" pitchFamily="34" charset="0"/>
                        </a:rPr>
                        <a:t> réelles d’investissement </a:t>
                      </a:r>
                      <a:endParaRPr lang="fr-FR" sz="1600" b="1" dirty="0">
                        <a:solidFill>
                          <a:schemeClr val="tx1"/>
                        </a:solidFill>
                        <a:latin typeface="Arial" panose="020B0604020202020204" pitchFamily="34" charset="0"/>
                        <a:cs typeface="Arial" panose="020B0604020202020204" pitchFamily="34" charset="0"/>
                      </a:endParaRPr>
                    </a:p>
                  </a:txBody>
                  <a:tcPr marT="45721" marB="45721" anchor="ctr">
                    <a:lnL w="12700" cmpd="sng">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2 395 902</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2 123 759</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4 173 624</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654418">
                <a:tc>
                  <a:txBody>
                    <a:bodyPr/>
                    <a:lstStyle/>
                    <a:p>
                      <a:pPr algn="l"/>
                      <a:r>
                        <a:rPr lang="fr-FR" sz="1600" b="1" dirty="0">
                          <a:solidFill>
                            <a:schemeClr val="tx1"/>
                          </a:solidFill>
                          <a:latin typeface="Arial" panose="020B0604020202020204" pitchFamily="34" charset="0"/>
                          <a:cs typeface="Arial" panose="020B0604020202020204" pitchFamily="34" charset="0"/>
                        </a:rPr>
                        <a:t>Dépenses investissements (travaux, acquisitions de mobilier, </a:t>
                      </a:r>
                      <a:r>
                        <a:rPr lang="fr-FR" sz="1600" b="1" baseline="0" dirty="0">
                          <a:solidFill>
                            <a:schemeClr val="tx1"/>
                          </a:solidFill>
                          <a:latin typeface="Arial" panose="020B0604020202020204" pitchFamily="34" charset="0"/>
                          <a:cs typeface="Arial" panose="020B0604020202020204" pitchFamily="34" charset="0"/>
                        </a:rPr>
                        <a:t>etc.)</a:t>
                      </a:r>
                      <a:endParaRPr lang="fr-FR" sz="1600" b="1" dirty="0">
                        <a:solidFill>
                          <a:schemeClr val="tx1"/>
                        </a:solidFill>
                        <a:latin typeface="Arial" panose="020B0604020202020204" pitchFamily="34" charset="0"/>
                        <a:cs typeface="Arial" panose="020B0604020202020204" pitchFamily="34" charset="0"/>
                      </a:endParaRPr>
                    </a:p>
                  </a:txBody>
                  <a:tcPr marT="45721" marB="45721" anchor="ctr">
                    <a:lnL w="12700" cmpd="sng">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2 060 006</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1 816 950</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3 894 912</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37670">
                <a:tc>
                  <a:txBody>
                    <a:bodyPr/>
                    <a:lstStyle/>
                    <a:p>
                      <a:pPr algn="l"/>
                      <a:r>
                        <a:rPr lang="fr-FR" sz="1600" b="1" dirty="0">
                          <a:solidFill>
                            <a:schemeClr val="tx1"/>
                          </a:solidFill>
                          <a:latin typeface="Arial" panose="020B0604020202020204" pitchFamily="34" charset="0"/>
                          <a:cs typeface="Arial" panose="020B0604020202020204" pitchFamily="34" charset="0"/>
                        </a:rPr>
                        <a:t>Remboursement capital de la dette</a:t>
                      </a:r>
                    </a:p>
                  </a:txBody>
                  <a:tcPr marT="45721" marB="45721" anchor="ctr">
                    <a:lnL w="12700" cmpd="sng">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335 321</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306 809</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278 712</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8" name="Espace réservé de la date 3">
            <a:extLst>
              <a:ext uri="{FF2B5EF4-FFF2-40B4-BE49-F238E27FC236}">
                <a16:creationId xmlns:a16="http://schemas.microsoft.com/office/drawing/2014/main" id="{7890A568-5054-D444-BCB7-E8E184C5B029}"/>
              </a:ext>
            </a:extLst>
          </p:cNvPr>
          <p:cNvSpPr>
            <a:spLocks noGrp="1"/>
          </p:cNvSpPr>
          <p:nvPr>
            <p:ph type="dt" sz="half" idx="10"/>
          </p:nvPr>
        </p:nvSpPr>
        <p:spPr>
          <a:xfrm>
            <a:off x="416496" y="6520259"/>
            <a:ext cx="4104456" cy="365125"/>
          </a:xfrm>
        </p:spPr>
        <p:txBody>
          <a:bodyPr/>
          <a:lstStyle/>
          <a:p>
            <a:r>
              <a:rPr lang="fr-FR" dirty="0">
                <a:solidFill>
                  <a:schemeClr val="bg1">
                    <a:lumMod val="50000"/>
                  </a:schemeClr>
                </a:solidFill>
              </a:rPr>
              <a:t>Conseil Municipal du 5 février 2025</a:t>
            </a:r>
          </a:p>
        </p:txBody>
      </p:sp>
      <p:sp>
        <p:nvSpPr>
          <p:cNvPr id="11" name="Espace réservé du numéro de diapositive 1">
            <a:extLst>
              <a:ext uri="{FF2B5EF4-FFF2-40B4-BE49-F238E27FC236}">
                <a16:creationId xmlns:a16="http://schemas.microsoft.com/office/drawing/2014/main" id="{880DB970-85D3-EF46-B0BE-1E7FA28B03FB}"/>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40</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80372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ZoneTexte 12">
            <a:extLst>
              <a:ext uri="{FF2B5EF4-FFF2-40B4-BE49-F238E27FC236}">
                <a16:creationId xmlns:a16="http://schemas.microsoft.com/office/drawing/2014/main" id="{7B7B5167-65B3-5847-8B62-3644F6F4944A}"/>
              </a:ext>
            </a:extLst>
          </p:cNvPr>
          <p:cNvSpPr txBox="1"/>
          <p:nvPr/>
        </p:nvSpPr>
        <p:spPr>
          <a:xfrm>
            <a:off x="2109792" y="980728"/>
            <a:ext cx="5686415" cy="646587"/>
          </a:xfrm>
          <a:prstGeom prst="rect">
            <a:avLst/>
          </a:prstGeom>
          <a:noFill/>
        </p:spPr>
        <p:txBody>
          <a:bodyPr wrap="square" rtlCol="0">
            <a:spAutoFit/>
          </a:bodyPr>
          <a:lstStyle/>
          <a:p>
            <a:pPr algn="ctr"/>
            <a:r>
              <a:rPr lang="fr-FR" sz="1801" b="1" cap="small" dirty="0">
                <a:latin typeface="Arial" panose="020B0604020202020204" pitchFamily="34" charset="0"/>
                <a:cs typeface="Arial" panose="020B0604020202020204" pitchFamily="34" charset="0"/>
              </a:rPr>
              <a:t>Les ratios budgétaires de la Commune</a:t>
            </a:r>
            <a:endParaRPr lang="fr-FR" sz="1801" cap="small" dirty="0">
              <a:latin typeface="Arial" panose="020B0604020202020204" pitchFamily="34" charset="0"/>
              <a:cs typeface="Arial" panose="020B0604020202020204" pitchFamily="34" charset="0"/>
            </a:endParaRPr>
          </a:p>
          <a:p>
            <a:pPr algn="ctr"/>
            <a:endParaRPr lang="fr-FR" sz="1801" b="1" cap="small"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2C5D8C61-3069-284C-927F-16F099D14EE4}"/>
              </a:ext>
            </a:extLst>
          </p:cNvPr>
          <p:cNvSpPr/>
          <p:nvPr/>
        </p:nvSpPr>
        <p:spPr>
          <a:xfrm>
            <a:off x="1378864" y="1636090"/>
            <a:ext cx="2880320" cy="1440159"/>
          </a:xfrm>
          <a:prstGeom prst="rect">
            <a:avLst/>
          </a:prstGeom>
          <a:solidFill>
            <a:schemeClr val="accent2">
              <a:lumMod val="75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Arial" panose="020B0604020202020204" pitchFamily="34" charset="0"/>
                <a:cs typeface="Arial" panose="020B0604020202020204" pitchFamily="34" charset="0"/>
              </a:rPr>
              <a:t>1 174 €</a:t>
            </a:r>
          </a:p>
          <a:p>
            <a:pPr algn="ctr"/>
            <a:r>
              <a:rPr lang="fr-FR" sz="1600" dirty="0">
                <a:latin typeface="Arial" panose="020B0604020202020204" pitchFamily="34" charset="0"/>
                <a:cs typeface="Arial" panose="020B0604020202020204" pitchFamily="34" charset="0"/>
              </a:rPr>
              <a:t>Dép. réelles de Fonct / </a:t>
            </a:r>
            <a:r>
              <a:rPr lang="fr-FR" sz="1600" dirty="0" err="1">
                <a:latin typeface="Arial" panose="020B0604020202020204" pitchFamily="34" charset="0"/>
                <a:cs typeface="Arial" panose="020B0604020202020204" pitchFamily="34" charset="0"/>
              </a:rPr>
              <a:t>hbt</a:t>
            </a:r>
            <a:endParaRPr lang="fr-FR" sz="1600" dirty="0">
              <a:latin typeface="Arial" panose="020B0604020202020204" pitchFamily="34" charset="0"/>
              <a:cs typeface="Arial" panose="020B0604020202020204" pitchFamily="34" charset="0"/>
            </a:endParaRPr>
          </a:p>
          <a:p>
            <a:pPr algn="ctr"/>
            <a:endParaRPr lang="fr-FR" sz="1600" dirty="0">
              <a:latin typeface="Arial" panose="020B0604020202020204" pitchFamily="34" charset="0"/>
              <a:cs typeface="Arial" panose="020B0604020202020204" pitchFamily="34" charset="0"/>
            </a:endParaRPr>
          </a:p>
          <a:p>
            <a:pPr algn="ctr"/>
            <a:r>
              <a:rPr lang="fr-FR" sz="1600" dirty="0">
                <a:latin typeface="Arial" panose="020B0604020202020204" pitchFamily="34" charset="0"/>
                <a:cs typeface="Arial" panose="020B0604020202020204" pitchFamily="34" charset="0"/>
              </a:rPr>
              <a:t>Moyenne strate* : 1 154 €</a:t>
            </a:r>
          </a:p>
        </p:txBody>
      </p:sp>
      <p:sp>
        <p:nvSpPr>
          <p:cNvPr id="7" name="Rectangle 6">
            <a:extLst>
              <a:ext uri="{FF2B5EF4-FFF2-40B4-BE49-F238E27FC236}">
                <a16:creationId xmlns:a16="http://schemas.microsoft.com/office/drawing/2014/main" id="{953E4615-36A6-5349-B271-882AA39B8C13}"/>
              </a:ext>
            </a:extLst>
          </p:cNvPr>
          <p:cNvSpPr/>
          <p:nvPr/>
        </p:nvSpPr>
        <p:spPr>
          <a:xfrm>
            <a:off x="5660140" y="1631325"/>
            <a:ext cx="2965268" cy="1440159"/>
          </a:xfrm>
          <a:prstGeom prst="rect">
            <a:avLst/>
          </a:prstGeom>
          <a:solidFill>
            <a:schemeClr val="accent2">
              <a:lumMod val="75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Arial" panose="020B0604020202020204" pitchFamily="34" charset="0"/>
                <a:cs typeface="Arial" panose="020B0604020202020204" pitchFamily="34" charset="0"/>
              </a:rPr>
              <a:t>65 %</a:t>
            </a:r>
          </a:p>
          <a:p>
            <a:pPr algn="ctr"/>
            <a:r>
              <a:rPr lang="fr-FR" sz="1600" dirty="0">
                <a:latin typeface="Arial" panose="020B0604020202020204" pitchFamily="34" charset="0"/>
                <a:cs typeface="Arial" panose="020B0604020202020204" pitchFamily="34" charset="0"/>
              </a:rPr>
              <a:t>Dép. personnel / Dép. de fonct</a:t>
            </a:r>
          </a:p>
          <a:p>
            <a:pPr algn="ctr"/>
            <a:endParaRPr lang="fr-FR" sz="1600" dirty="0">
              <a:latin typeface="Arial" panose="020B0604020202020204" pitchFamily="34" charset="0"/>
              <a:cs typeface="Arial" panose="020B0604020202020204" pitchFamily="34" charset="0"/>
            </a:endParaRPr>
          </a:p>
          <a:p>
            <a:pPr algn="ctr"/>
            <a:r>
              <a:rPr lang="fr-FR" sz="1600" dirty="0">
                <a:latin typeface="Arial" panose="020B0604020202020204" pitchFamily="34" charset="0"/>
                <a:cs typeface="Arial" panose="020B0604020202020204" pitchFamily="34" charset="0"/>
              </a:rPr>
              <a:t>Moyenne strate : 59,71 %</a:t>
            </a:r>
          </a:p>
        </p:txBody>
      </p:sp>
      <p:sp>
        <p:nvSpPr>
          <p:cNvPr id="8" name="Rectangle 7">
            <a:extLst>
              <a:ext uri="{FF2B5EF4-FFF2-40B4-BE49-F238E27FC236}">
                <a16:creationId xmlns:a16="http://schemas.microsoft.com/office/drawing/2014/main" id="{EE34D629-7D13-DC47-B296-38A53D50E86E}"/>
              </a:ext>
            </a:extLst>
          </p:cNvPr>
          <p:cNvSpPr/>
          <p:nvPr/>
        </p:nvSpPr>
        <p:spPr>
          <a:xfrm>
            <a:off x="1378864" y="3356936"/>
            <a:ext cx="2880320" cy="1440159"/>
          </a:xfrm>
          <a:prstGeom prst="rect">
            <a:avLst/>
          </a:prstGeom>
          <a:solidFill>
            <a:schemeClr val="accent2">
              <a:lumMod val="75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Arial" panose="020B0604020202020204" pitchFamily="34" charset="0"/>
                <a:cs typeface="Arial" panose="020B0604020202020204" pitchFamily="34" charset="0"/>
              </a:rPr>
              <a:t>313 €</a:t>
            </a:r>
          </a:p>
          <a:p>
            <a:pPr algn="ctr"/>
            <a:r>
              <a:rPr lang="fr-FR" sz="1600" dirty="0">
                <a:latin typeface="Arial" panose="020B0604020202020204" pitchFamily="34" charset="0"/>
                <a:cs typeface="Arial" panose="020B0604020202020204" pitchFamily="34" charset="0"/>
              </a:rPr>
              <a:t>Dette / </a:t>
            </a:r>
            <a:r>
              <a:rPr lang="fr-FR" sz="1600" dirty="0" err="1">
                <a:latin typeface="Arial" panose="020B0604020202020204" pitchFamily="34" charset="0"/>
                <a:cs typeface="Arial" panose="020B0604020202020204" pitchFamily="34" charset="0"/>
              </a:rPr>
              <a:t>hbt</a:t>
            </a:r>
            <a:endParaRPr lang="fr-FR" sz="1600" dirty="0">
              <a:latin typeface="Arial" panose="020B0604020202020204" pitchFamily="34" charset="0"/>
              <a:cs typeface="Arial" panose="020B0604020202020204" pitchFamily="34" charset="0"/>
            </a:endParaRPr>
          </a:p>
          <a:p>
            <a:pPr algn="ctr"/>
            <a:endParaRPr lang="fr-FR" sz="1600" dirty="0">
              <a:latin typeface="Arial" panose="020B0604020202020204" pitchFamily="34" charset="0"/>
              <a:cs typeface="Arial" panose="020B0604020202020204" pitchFamily="34" charset="0"/>
            </a:endParaRPr>
          </a:p>
          <a:p>
            <a:pPr algn="ctr"/>
            <a:r>
              <a:rPr lang="fr-FR" sz="1600" dirty="0">
                <a:latin typeface="Arial" panose="020B0604020202020204" pitchFamily="34" charset="0"/>
                <a:cs typeface="Arial" panose="020B0604020202020204" pitchFamily="34" charset="0"/>
              </a:rPr>
              <a:t>Moyenne strate : 816 €</a:t>
            </a:r>
          </a:p>
        </p:txBody>
      </p:sp>
      <p:sp>
        <p:nvSpPr>
          <p:cNvPr id="9" name="Rectangle 8">
            <a:extLst>
              <a:ext uri="{FF2B5EF4-FFF2-40B4-BE49-F238E27FC236}">
                <a16:creationId xmlns:a16="http://schemas.microsoft.com/office/drawing/2014/main" id="{81C19070-52FD-EF48-BE0F-7F39C190BDBD}"/>
              </a:ext>
            </a:extLst>
          </p:cNvPr>
          <p:cNvSpPr/>
          <p:nvPr/>
        </p:nvSpPr>
        <p:spPr>
          <a:xfrm>
            <a:off x="5646818" y="3386085"/>
            <a:ext cx="2965268" cy="1440159"/>
          </a:xfrm>
          <a:prstGeom prst="rect">
            <a:avLst/>
          </a:prstGeom>
          <a:solidFill>
            <a:schemeClr val="accent2">
              <a:lumMod val="75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Arial" panose="020B0604020202020204" pitchFamily="34" charset="0"/>
                <a:cs typeface="Arial" panose="020B0604020202020204" pitchFamily="34" charset="0"/>
              </a:rPr>
              <a:t>388 €</a:t>
            </a:r>
          </a:p>
          <a:p>
            <a:pPr algn="ctr"/>
            <a:r>
              <a:rPr lang="fr-FR" sz="1600" dirty="0">
                <a:latin typeface="Arial" panose="020B0604020202020204" pitchFamily="34" charset="0"/>
                <a:cs typeface="Arial" panose="020B0604020202020204" pitchFamily="34" charset="0"/>
              </a:rPr>
              <a:t>Dép. d’équipement / hbt</a:t>
            </a:r>
          </a:p>
          <a:p>
            <a:pPr algn="ctr"/>
            <a:endParaRPr lang="fr-FR" sz="1600" dirty="0">
              <a:latin typeface="Arial" panose="020B0604020202020204" pitchFamily="34" charset="0"/>
              <a:cs typeface="Arial" panose="020B0604020202020204" pitchFamily="34" charset="0"/>
            </a:endParaRPr>
          </a:p>
          <a:p>
            <a:pPr algn="ctr"/>
            <a:r>
              <a:rPr lang="fr-FR" sz="1600" dirty="0">
                <a:latin typeface="Arial" panose="020B0604020202020204" pitchFamily="34" charset="0"/>
                <a:cs typeface="Arial" panose="020B0604020202020204" pitchFamily="34" charset="0"/>
              </a:rPr>
              <a:t>Moyenne strate : 327 €</a:t>
            </a:r>
          </a:p>
        </p:txBody>
      </p:sp>
      <p:sp>
        <p:nvSpPr>
          <p:cNvPr id="5" name="ZoneTexte 4">
            <a:extLst>
              <a:ext uri="{FF2B5EF4-FFF2-40B4-BE49-F238E27FC236}">
                <a16:creationId xmlns:a16="http://schemas.microsoft.com/office/drawing/2014/main" id="{ACD780AF-609C-0149-870B-23B6915E71CB}"/>
              </a:ext>
            </a:extLst>
          </p:cNvPr>
          <p:cNvSpPr txBox="1"/>
          <p:nvPr/>
        </p:nvSpPr>
        <p:spPr>
          <a:xfrm>
            <a:off x="704850" y="5070398"/>
            <a:ext cx="8569325" cy="1323439"/>
          </a:xfrm>
          <a:prstGeom prst="rect">
            <a:avLst/>
          </a:prstGeom>
          <a:noFill/>
        </p:spPr>
        <p:txBody>
          <a:bodyPr wrap="square" rtlCol="0">
            <a:spAutoFit/>
          </a:bodyPr>
          <a:lstStyle/>
          <a:p>
            <a:pPr algn="just"/>
            <a:r>
              <a:rPr lang="fr-FR" sz="1600" dirty="0">
                <a:latin typeface="Arial" panose="020B0604020202020204" pitchFamily="34" charset="0"/>
                <a:cs typeface="Arial" panose="020B0604020202020204" pitchFamily="34" charset="0"/>
              </a:rPr>
              <a:t>Il convient de rester prudent lors de la comparaison des ratios avec ceux des différentes strates. Ces données ne reflètent pas nécessairement la réalité des spécificités locales propres à chaque territoire. Par ailleurs, le nombre d’habitants de la Commune peut se situer à l’extrémité supérieure ou inférieure d’une strate. </a:t>
            </a:r>
          </a:p>
          <a:p>
            <a:pPr algn="just"/>
            <a:r>
              <a:rPr lang="fr-FR" sz="1600" i="1" dirty="0">
                <a:latin typeface="Arial" panose="020B0604020202020204" pitchFamily="34" charset="0"/>
                <a:cs typeface="Arial" panose="020B0604020202020204" pitchFamily="34" charset="0"/>
              </a:rPr>
              <a:t>* La moyenne de la strate comporte les villes de 10 000 habitants à 19 999 habitants.</a:t>
            </a:r>
          </a:p>
        </p:txBody>
      </p:sp>
      <p:sp>
        <p:nvSpPr>
          <p:cNvPr id="11" name="Espace réservé de la date 3">
            <a:extLst>
              <a:ext uri="{FF2B5EF4-FFF2-40B4-BE49-F238E27FC236}">
                <a16:creationId xmlns:a16="http://schemas.microsoft.com/office/drawing/2014/main" id="{95FA1FE1-C0B9-D64D-9A31-95AF4660B1C1}"/>
              </a:ext>
            </a:extLst>
          </p:cNvPr>
          <p:cNvSpPr>
            <a:spLocks noGrp="1"/>
          </p:cNvSpPr>
          <p:nvPr>
            <p:ph type="dt" sz="half" idx="10"/>
          </p:nvPr>
        </p:nvSpPr>
        <p:spPr>
          <a:xfrm>
            <a:off x="416496" y="6520259"/>
            <a:ext cx="4104456" cy="365125"/>
          </a:xfrm>
        </p:spPr>
        <p:txBody>
          <a:bodyPr/>
          <a:lstStyle/>
          <a:p>
            <a:r>
              <a:rPr lang="fr-FR" dirty="0">
                <a:solidFill>
                  <a:schemeClr val="bg1">
                    <a:lumMod val="50000"/>
                  </a:schemeClr>
                </a:solidFill>
              </a:rPr>
              <a:t>Conseil Municipal du 5 février 2025</a:t>
            </a:r>
          </a:p>
        </p:txBody>
      </p:sp>
      <p:sp>
        <p:nvSpPr>
          <p:cNvPr id="15" name="Espace réservé du numéro de diapositive 1">
            <a:extLst>
              <a:ext uri="{FF2B5EF4-FFF2-40B4-BE49-F238E27FC236}">
                <a16:creationId xmlns:a16="http://schemas.microsoft.com/office/drawing/2014/main" id="{D5E7489F-99E7-0340-9FC1-8917293F5C12}"/>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41</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51850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F6E9ACF-A5FD-484C-A668-AD49CF158838}"/>
              </a:ext>
            </a:extLst>
          </p:cNvPr>
          <p:cNvSpPr/>
          <p:nvPr/>
        </p:nvSpPr>
        <p:spPr>
          <a:xfrm>
            <a:off x="2506663" y="692696"/>
            <a:ext cx="4892686" cy="646331"/>
          </a:xfrm>
          <a:prstGeom prst="rect">
            <a:avLst/>
          </a:prstGeom>
        </p:spPr>
        <p:txBody>
          <a:bodyPr wrap="none">
            <a:spAutoFit/>
          </a:bodyPr>
          <a:lstStyle/>
          <a:p>
            <a:pPr algn="ctr">
              <a:spcBef>
                <a:spcPts val="1200"/>
              </a:spcBef>
            </a:pPr>
            <a:r>
              <a:rPr lang="fr-FR" b="1" cap="small" dirty="0">
                <a:solidFill>
                  <a:srgbClr val="000000"/>
                </a:solidFill>
                <a:latin typeface="Arial" panose="020B0604020202020204" pitchFamily="34" charset="0"/>
                <a:cs typeface="Arial" panose="020B0604020202020204" pitchFamily="34" charset="0"/>
              </a:rPr>
              <a:t>Les Orientations Politiques</a:t>
            </a:r>
          </a:p>
          <a:p>
            <a:pPr algn="ctr"/>
            <a:r>
              <a:rPr lang="fr-FR" b="1" cap="small" dirty="0">
                <a:solidFill>
                  <a:srgbClr val="000000"/>
                </a:solidFill>
                <a:latin typeface="Arial" panose="020B0604020202020204" pitchFamily="34" charset="0"/>
                <a:cs typeface="Arial" panose="020B0604020202020204" pitchFamily="34" charset="0"/>
              </a:rPr>
              <a:t>Déclinées en Dépenses de d’investissement</a:t>
            </a:r>
            <a:endParaRPr lang="fr-FR" cap="small" dirty="0">
              <a:latin typeface="Arial" panose="020B0604020202020204" pitchFamily="34" charset="0"/>
              <a:cs typeface="Arial" panose="020B0604020202020204" pitchFamily="34" charset="0"/>
            </a:endParaRPr>
          </a:p>
        </p:txBody>
      </p:sp>
      <p:sp>
        <p:nvSpPr>
          <p:cNvPr id="11" name="Espace réservé de la date 3">
            <a:extLst>
              <a:ext uri="{FF2B5EF4-FFF2-40B4-BE49-F238E27FC236}">
                <a16:creationId xmlns:a16="http://schemas.microsoft.com/office/drawing/2014/main" id="{C52FD218-C2B3-0B48-8ECA-9836FF3E1709}"/>
              </a:ext>
            </a:extLst>
          </p:cNvPr>
          <p:cNvSpPr>
            <a:spLocks noGrp="1"/>
          </p:cNvSpPr>
          <p:nvPr>
            <p:ph type="dt" sz="half" idx="10"/>
          </p:nvPr>
        </p:nvSpPr>
        <p:spPr>
          <a:xfrm>
            <a:off x="416496" y="6520259"/>
            <a:ext cx="4104456" cy="365125"/>
          </a:xfrm>
        </p:spPr>
        <p:txBody>
          <a:bodyPr/>
          <a:lstStyle/>
          <a:p>
            <a:r>
              <a:rPr lang="fr-FR" dirty="0">
                <a:solidFill>
                  <a:schemeClr val="bg1">
                    <a:lumMod val="50000"/>
                  </a:schemeClr>
                </a:solidFill>
              </a:rPr>
              <a:t>Conseil Municipal du 5 février 2025</a:t>
            </a:r>
          </a:p>
        </p:txBody>
      </p:sp>
      <p:sp>
        <p:nvSpPr>
          <p:cNvPr id="12" name="Espace réservé du numéro de diapositive 1">
            <a:extLst>
              <a:ext uri="{FF2B5EF4-FFF2-40B4-BE49-F238E27FC236}">
                <a16:creationId xmlns:a16="http://schemas.microsoft.com/office/drawing/2014/main" id="{0108BF2F-A467-E04A-82BA-C9345D1803DF}"/>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42</a:t>
            </a:fld>
            <a:endParaRPr lang="fr-FR" dirty="0">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2A6BECC7-AF48-1D8B-E8CD-0196F2AF6FDA}"/>
              </a:ext>
            </a:extLst>
          </p:cNvPr>
          <p:cNvSpPr txBox="1"/>
          <p:nvPr/>
        </p:nvSpPr>
        <p:spPr>
          <a:xfrm>
            <a:off x="704850" y="1339027"/>
            <a:ext cx="8424863" cy="4816703"/>
          </a:xfrm>
          <a:prstGeom prst="rect">
            <a:avLst/>
          </a:prstGeom>
          <a:noFill/>
        </p:spPr>
        <p:txBody>
          <a:bodyPr wrap="square">
            <a:spAutoFit/>
          </a:bodyPr>
          <a:lstStyle/>
          <a:p>
            <a:r>
              <a:rPr lang="fr-FR" sz="1600" u="sng" dirty="0">
                <a:latin typeface="Arial" panose="020B0604020202020204" pitchFamily="34" charset="0"/>
                <a:cs typeface="Arial" panose="020B0604020202020204" pitchFamily="34" charset="0"/>
              </a:rPr>
              <a:t>En termes d’urbanisme</a:t>
            </a:r>
            <a:r>
              <a:rPr lang="fr-FR" sz="1600" dirty="0">
                <a:latin typeface="Arial" panose="020B0604020202020204" pitchFamily="34" charset="0"/>
                <a:cs typeface="Arial" panose="020B0604020202020204" pitchFamily="34" charset="0"/>
              </a:rPr>
              <a:t> </a:t>
            </a:r>
          </a:p>
          <a:p>
            <a:pPr marL="285757" indent="-285757" algn="just">
              <a:spcBef>
                <a:spcPts val="600"/>
              </a:spcBef>
              <a:buFont typeface="Wingdings" charset="2"/>
              <a:buChar char="Ø"/>
            </a:pPr>
            <a:r>
              <a:rPr lang="fr-FR" sz="1600" dirty="0">
                <a:latin typeface="Arial" panose="020B0604020202020204" pitchFamily="34" charset="0"/>
                <a:cs typeface="Arial" panose="020B0604020202020204" pitchFamily="34" charset="0"/>
              </a:rPr>
              <a:t>Lancement de la phase 1 de l’aménagement du quartier « Bocquet 2 » qui est à la charge des promoteurs et qui aboutira à la réalisation d’un pôle santé et à la création d’une résidence pour personnes âgées.</a:t>
            </a:r>
          </a:p>
          <a:p>
            <a:pPr marL="285757" indent="-285757" algn="just">
              <a:spcBef>
                <a:spcPts val="600"/>
              </a:spcBef>
              <a:buFont typeface="Wingdings" charset="2"/>
              <a:buChar char="Ø"/>
            </a:pPr>
            <a:r>
              <a:rPr lang="fr-FR" sz="1600" dirty="0">
                <a:latin typeface="Arial" panose="020B0604020202020204" pitchFamily="34" charset="0"/>
                <a:cs typeface="Arial" panose="020B0604020202020204" pitchFamily="34" charset="0"/>
              </a:rPr>
              <a:t>Acquisition du foncier dans le cadre du projet de construction d’un nouvel équipement municipal structurant composé d’un 4</a:t>
            </a:r>
            <a:r>
              <a:rPr lang="fr-FR" sz="1600" baseline="30000" dirty="0">
                <a:latin typeface="Arial" panose="020B0604020202020204" pitchFamily="34" charset="0"/>
                <a:cs typeface="Arial" panose="020B0604020202020204" pitchFamily="34" charset="0"/>
              </a:rPr>
              <a:t>e</a:t>
            </a:r>
            <a:r>
              <a:rPr lang="fr-FR" sz="1600" dirty="0">
                <a:latin typeface="Arial" panose="020B0604020202020204" pitchFamily="34" charset="0"/>
                <a:cs typeface="Arial" panose="020B0604020202020204" pitchFamily="34" charset="0"/>
              </a:rPr>
              <a:t> groupe scolaire, d’un accueil de loisirs, d’une crèche, ainsi que d’une salle de sport.</a:t>
            </a:r>
          </a:p>
          <a:p>
            <a:endParaRPr lang="fr-FR" sz="1600" u="sng" dirty="0">
              <a:latin typeface="Arial" panose="020B0604020202020204" pitchFamily="34" charset="0"/>
              <a:cs typeface="Arial" panose="020B0604020202020204" pitchFamily="34" charset="0"/>
            </a:endParaRPr>
          </a:p>
          <a:p>
            <a:r>
              <a:rPr lang="fr-FR" sz="1600" u="sng" dirty="0">
                <a:latin typeface="Arial" panose="020B0604020202020204" pitchFamily="34" charset="0"/>
                <a:cs typeface="Arial" panose="020B0604020202020204" pitchFamily="34" charset="0"/>
              </a:rPr>
              <a:t>Dans le domaine de la voirie</a:t>
            </a:r>
            <a:r>
              <a:rPr lang="fr-FR" sz="1600" dirty="0">
                <a:latin typeface="Arial" panose="020B0604020202020204" pitchFamily="34" charset="0"/>
                <a:cs typeface="Arial" panose="020B0604020202020204" pitchFamily="34" charset="0"/>
              </a:rPr>
              <a:t> </a:t>
            </a:r>
          </a:p>
          <a:p>
            <a:pPr marL="285757" indent="-285757" algn="just">
              <a:spcBef>
                <a:spcPts val="600"/>
              </a:spcBef>
              <a:buFont typeface="Wingdings" charset="2"/>
              <a:buChar char="Ø"/>
            </a:pPr>
            <a:r>
              <a:rPr lang="fr-FR" sz="1600" dirty="0">
                <a:latin typeface="Arial" panose="020B0604020202020204" pitchFamily="34" charset="0"/>
                <a:cs typeface="Arial" panose="020B0604020202020204" pitchFamily="34" charset="0"/>
              </a:rPr>
              <a:t>Travaux d’enfouissement des réseaux et d’aménagement de la rue Victor Hugo, entre la rue de Bessancourt et la rue P. Eluard.</a:t>
            </a:r>
          </a:p>
          <a:p>
            <a:pPr marL="285757" indent="-285757" algn="just">
              <a:spcBef>
                <a:spcPts val="600"/>
              </a:spcBef>
              <a:buFont typeface="Wingdings" charset="2"/>
              <a:buChar char="Ø"/>
            </a:pPr>
            <a:r>
              <a:rPr lang="fr-FR" sz="1600" dirty="0">
                <a:latin typeface="Arial" panose="020B0604020202020204" pitchFamily="34" charset="0"/>
                <a:cs typeface="Arial" panose="020B0604020202020204" pitchFamily="34" charset="0"/>
              </a:rPr>
              <a:t>Aménagement du centre ville depuis l’intersections : jardins/Boucher, V. Hugo/Bessancourt, jusqu’au parking du GS Marie Curie.</a:t>
            </a:r>
          </a:p>
          <a:p>
            <a:pPr marL="285757" indent="-285757" algn="just">
              <a:spcBef>
                <a:spcPts val="600"/>
              </a:spcBef>
              <a:buFont typeface="Wingdings" charset="2"/>
              <a:buChar char="Ø"/>
            </a:pPr>
            <a:r>
              <a:rPr lang="fr-FR" sz="1600" dirty="0">
                <a:latin typeface="Arial" panose="020B0604020202020204" pitchFamily="34" charset="0"/>
                <a:cs typeface="Arial" panose="020B0604020202020204" pitchFamily="34" charset="0"/>
              </a:rPr>
              <a:t>Aménagement de l’intersection des rues Georges Boucher, Claude </a:t>
            </a:r>
            <a:r>
              <a:rPr lang="fr-FR" sz="1600" dirty="0" err="1">
                <a:latin typeface="Arial" panose="020B0604020202020204" pitchFamily="34" charset="0"/>
                <a:cs typeface="Arial" panose="020B0604020202020204" pitchFamily="34" charset="0"/>
              </a:rPr>
              <a:t>Grenthe</a:t>
            </a:r>
            <a:r>
              <a:rPr lang="fr-FR" sz="1600" dirty="0">
                <a:latin typeface="Arial" panose="020B0604020202020204" pitchFamily="34" charset="0"/>
                <a:cs typeface="Arial" panose="020B0604020202020204" pitchFamily="34" charset="0"/>
              </a:rPr>
              <a:t> et Léon Pelouse.</a:t>
            </a:r>
          </a:p>
          <a:p>
            <a:pPr marL="285757" indent="-285757" algn="just">
              <a:spcBef>
                <a:spcPts val="600"/>
              </a:spcBef>
              <a:buFont typeface="Wingdings" charset="2"/>
              <a:buChar char="Ø"/>
            </a:pPr>
            <a:r>
              <a:rPr lang="fr-FR" sz="1600" dirty="0">
                <a:latin typeface="Arial" panose="020B0604020202020204" pitchFamily="34" charset="0"/>
                <a:cs typeface="Arial" panose="020B0604020202020204" pitchFamily="34" charset="0"/>
              </a:rPr>
              <a:t>Aménagement de la rue Claude </a:t>
            </a:r>
            <a:r>
              <a:rPr lang="fr-FR" sz="1600" dirty="0" err="1">
                <a:latin typeface="Arial" panose="020B0604020202020204" pitchFamily="34" charset="0"/>
                <a:cs typeface="Arial" panose="020B0604020202020204" pitchFamily="34" charset="0"/>
              </a:rPr>
              <a:t>Grenthe</a:t>
            </a:r>
            <a:r>
              <a:rPr lang="fr-FR" sz="1600" dirty="0">
                <a:latin typeface="Arial" panose="020B0604020202020204" pitchFamily="34" charset="0"/>
                <a:cs typeface="Arial" panose="020B0604020202020204" pitchFamily="34" charset="0"/>
              </a:rPr>
              <a:t> et du pole gare (CAVP).</a:t>
            </a:r>
          </a:p>
          <a:p>
            <a:pPr marL="285757" indent="-285757" algn="just">
              <a:spcBef>
                <a:spcPts val="600"/>
              </a:spcBef>
              <a:buFont typeface="Wingdings" charset="2"/>
              <a:buChar char="Ø"/>
            </a:pPr>
            <a:r>
              <a:rPr lang="fr-FR" sz="1600" dirty="0">
                <a:latin typeface="Arial" panose="020B0604020202020204" pitchFamily="34" charset="0"/>
                <a:cs typeface="Arial" panose="020B0604020202020204" pitchFamily="34" charset="0"/>
              </a:rPr>
              <a:t>Travaux d’aménagement du carrefour des rues des jardins, des Osiers et Aimé </a:t>
            </a:r>
            <a:r>
              <a:rPr lang="fr-FR" sz="1600" dirty="0" err="1">
                <a:latin typeface="Arial" panose="020B0604020202020204" pitchFamily="34" charset="0"/>
                <a:cs typeface="Arial" panose="020B0604020202020204" pitchFamily="34" charset="0"/>
              </a:rPr>
              <a:t>Viennet</a:t>
            </a:r>
            <a:r>
              <a:rPr lang="fr-FR" sz="16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1209266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764CD7-B7DD-A44B-AEEC-699F03B7F050}"/>
              </a:ext>
            </a:extLst>
          </p:cNvPr>
          <p:cNvSpPr/>
          <p:nvPr/>
        </p:nvSpPr>
        <p:spPr>
          <a:xfrm>
            <a:off x="740568" y="1810846"/>
            <a:ext cx="8389145" cy="4555093"/>
          </a:xfrm>
          <a:prstGeom prst="rect">
            <a:avLst/>
          </a:prstGeom>
        </p:spPr>
        <p:txBody>
          <a:bodyPr wrap="square">
            <a:spAutoFit/>
          </a:bodyPr>
          <a:lstStyle/>
          <a:p>
            <a:pPr algn="just"/>
            <a:r>
              <a:rPr lang="fr-FR" sz="1600" u="sng" dirty="0">
                <a:latin typeface="Arial" panose="020B0604020202020204" pitchFamily="34" charset="0"/>
                <a:cs typeface="Arial" panose="020B0604020202020204" pitchFamily="34" charset="0"/>
              </a:rPr>
              <a:t>Dans le domaine des bâtiments communaux</a:t>
            </a:r>
            <a:r>
              <a:rPr lang="fr-FR" sz="1600" dirty="0">
                <a:latin typeface="Arial" panose="020B0604020202020204" pitchFamily="34" charset="0"/>
                <a:cs typeface="Arial" panose="020B0604020202020204" pitchFamily="34" charset="0"/>
              </a:rPr>
              <a:t> </a:t>
            </a:r>
          </a:p>
          <a:p>
            <a:pPr marL="285757" indent="-285757" algn="just">
              <a:spcBef>
                <a:spcPts val="600"/>
              </a:spcBef>
              <a:buFont typeface="Wingdings" charset="2"/>
              <a:buChar char="Ø"/>
            </a:pPr>
            <a:r>
              <a:rPr lang="fr-FR" sz="1600" dirty="0">
                <a:latin typeface="Arial" panose="020B0604020202020204" pitchFamily="34" charset="0"/>
                <a:cs typeface="Arial" panose="020B0604020202020204" pitchFamily="34" charset="0"/>
              </a:rPr>
              <a:t>Poursuite des travaux d’accessibilité des bâtiments communaux dans le cadre de l’Agenda d’Accessibilité Programmée en corrélation avec la réflexion lancée en 2024 sur les travaux à engager sur le patrimoine dans le cadre du décret tertiaire .</a:t>
            </a:r>
          </a:p>
          <a:p>
            <a:pPr marL="285757" indent="-285757" algn="just">
              <a:spcBef>
                <a:spcPts val="600"/>
              </a:spcBef>
              <a:buFont typeface="Wingdings" charset="2"/>
              <a:buChar char="Ø"/>
            </a:pPr>
            <a:r>
              <a:rPr lang="fr-FR" sz="1600" dirty="0">
                <a:latin typeface="Arial" panose="020B0604020202020204" pitchFamily="34" charset="0"/>
                <a:cs typeface="Arial" panose="020B0604020202020204" pitchFamily="34" charset="0"/>
              </a:rPr>
              <a:t>Pilotage et optimisation du fonctionnement des installations de chauffage par l’installation d’un système de télégestion (1</a:t>
            </a:r>
            <a:r>
              <a:rPr lang="fr-FR" sz="1600" baseline="30000" dirty="0">
                <a:latin typeface="Arial" panose="020B0604020202020204" pitchFamily="34" charset="0"/>
                <a:cs typeface="Arial" panose="020B0604020202020204" pitchFamily="34" charset="0"/>
              </a:rPr>
              <a:t>ère</a:t>
            </a:r>
            <a:r>
              <a:rPr lang="fr-FR" sz="1600" dirty="0">
                <a:latin typeface="Arial" panose="020B0604020202020204" pitchFamily="34" charset="0"/>
                <a:cs typeface="Arial" panose="020B0604020202020204" pitchFamily="34" charset="0"/>
              </a:rPr>
              <a:t> tranche).</a:t>
            </a:r>
          </a:p>
          <a:p>
            <a:pPr algn="just">
              <a:spcBef>
                <a:spcPts val="600"/>
              </a:spcBef>
            </a:pPr>
            <a:endParaRPr lang="fr-FR" sz="1600" dirty="0">
              <a:latin typeface="Arial" panose="020B0604020202020204" pitchFamily="34" charset="0"/>
              <a:cs typeface="Arial" panose="020B0604020202020204" pitchFamily="34" charset="0"/>
            </a:endParaRPr>
          </a:p>
          <a:p>
            <a:pPr algn="just">
              <a:spcBef>
                <a:spcPts val="1200"/>
              </a:spcBef>
            </a:pPr>
            <a:r>
              <a:rPr lang="fr-FR" sz="1600" u="sng" dirty="0">
                <a:latin typeface="Arial" panose="020B0604020202020204" pitchFamily="34" charset="0"/>
                <a:cs typeface="Arial" panose="020B0604020202020204" pitchFamily="34" charset="0"/>
              </a:rPr>
              <a:t>Dans le domaine du bâti dédié au sport</a:t>
            </a:r>
            <a:endParaRPr lang="fr-FR" sz="1600" dirty="0">
              <a:latin typeface="Arial" panose="020B0604020202020204" pitchFamily="34" charset="0"/>
              <a:cs typeface="Arial" panose="020B0604020202020204" pitchFamily="34" charset="0"/>
            </a:endParaRPr>
          </a:p>
          <a:p>
            <a:pPr marL="285757" indent="-285757" algn="just">
              <a:spcBef>
                <a:spcPts val="600"/>
              </a:spcBef>
              <a:buFont typeface="Wingdings" charset="2"/>
              <a:buChar char="Ø"/>
            </a:pPr>
            <a:r>
              <a:rPr lang="fr-FR" sz="1600" dirty="0">
                <a:latin typeface="Arial" panose="020B0604020202020204" pitchFamily="34" charset="0"/>
                <a:cs typeface="Arial" panose="020B0604020202020204" pitchFamily="34" charset="0"/>
              </a:rPr>
              <a:t>Rénovation de la toiture du DOJO.</a:t>
            </a:r>
          </a:p>
          <a:p>
            <a:pPr marL="285757" indent="-285757" algn="just">
              <a:spcBef>
                <a:spcPts val="600"/>
              </a:spcBef>
              <a:buFont typeface="Wingdings" charset="2"/>
              <a:buChar char="Ø"/>
            </a:pPr>
            <a:r>
              <a:rPr lang="fr-FR" sz="1600" dirty="0">
                <a:latin typeface="Arial" panose="020B0604020202020204" pitchFamily="34" charset="0"/>
                <a:cs typeface="Arial" panose="020B0604020202020204" pitchFamily="34" charset="0"/>
              </a:rPr>
              <a:t>Réfection des terrains de tennis couverts.</a:t>
            </a:r>
          </a:p>
          <a:p>
            <a:pPr marL="285757" indent="-285757" algn="just">
              <a:spcBef>
                <a:spcPts val="600"/>
              </a:spcBef>
              <a:buFont typeface="Wingdings" charset="2"/>
              <a:buChar char="Ø"/>
            </a:pPr>
            <a:r>
              <a:rPr lang="fr-FR" sz="1600" dirty="0">
                <a:latin typeface="Arial" panose="020B0604020202020204" pitchFamily="34" charset="0"/>
                <a:cs typeface="Arial" panose="020B0604020202020204" pitchFamily="34" charset="0"/>
              </a:rPr>
              <a:t>Réflexion sur la rénovation des terrains de tennis extérieurs avec la transformation d’un des terrains en zone dédiée à la pratique du PADEL.</a:t>
            </a:r>
          </a:p>
          <a:p>
            <a:pPr marL="285757" indent="-285757" algn="just">
              <a:spcBef>
                <a:spcPts val="600"/>
              </a:spcBef>
              <a:buFont typeface="Wingdings" charset="2"/>
              <a:buChar char="Ø"/>
            </a:pPr>
            <a:r>
              <a:rPr lang="fr-FR" sz="1600" dirty="0">
                <a:latin typeface="Arial" panose="020B0604020202020204" pitchFamily="34" charset="0"/>
                <a:cs typeface="Arial" panose="020B0604020202020204" pitchFamily="34" charset="0"/>
              </a:rPr>
              <a:t>Réalisation d’un </a:t>
            </a:r>
            <a:r>
              <a:rPr lang="fr-FR" sz="1600" dirty="0" err="1">
                <a:latin typeface="Arial" panose="020B0604020202020204" pitchFamily="34" charset="0"/>
                <a:cs typeface="Arial" panose="020B0604020202020204" pitchFamily="34" charset="0"/>
              </a:rPr>
              <a:t>Skatepark</a:t>
            </a:r>
            <a:r>
              <a:rPr lang="fr-FR" sz="1600" dirty="0">
                <a:latin typeface="Arial" panose="020B0604020202020204" pitchFamily="34" charset="0"/>
                <a:cs typeface="Arial" panose="020B0604020202020204" pitchFamily="34" charset="0"/>
              </a:rPr>
              <a:t>.</a:t>
            </a:r>
          </a:p>
          <a:p>
            <a:pPr marL="285757" indent="-285757" algn="just">
              <a:spcBef>
                <a:spcPts val="600"/>
              </a:spcBef>
              <a:buFont typeface="Wingdings" charset="2"/>
              <a:buChar char="Ø"/>
            </a:pPr>
            <a:r>
              <a:rPr lang="fr-FR" sz="1600" dirty="0">
                <a:latin typeface="Arial" panose="020B0604020202020204" pitchFamily="34" charset="0"/>
                <a:cs typeface="Arial" panose="020B0604020202020204" pitchFamily="34" charset="0"/>
              </a:rPr>
              <a:t>Poursuite des études pour la rénovation thermique du gymnase </a:t>
            </a:r>
            <a:r>
              <a:rPr lang="fr-FR" sz="1600" dirty="0" err="1">
                <a:latin typeface="Arial" panose="020B0604020202020204" pitchFamily="34" charset="0"/>
                <a:cs typeface="Arial" panose="020B0604020202020204" pitchFamily="34" charset="0"/>
              </a:rPr>
              <a:t>Ostermeyer</a:t>
            </a:r>
            <a:r>
              <a:rPr lang="fr-FR" sz="1600" dirty="0">
                <a:latin typeface="Arial" panose="020B0604020202020204" pitchFamily="34" charset="0"/>
                <a:cs typeface="Arial" panose="020B0604020202020204" pitchFamily="34" charset="0"/>
              </a:rPr>
              <a:t> (décret tertiaire).  </a:t>
            </a:r>
          </a:p>
        </p:txBody>
      </p:sp>
      <p:sp>
        <p:nvSpPr>
          <p:cNvPr id="11" name="Espace réservé de la date 3">
            <a:extLst>
              <a:ext uri="{FF2B5EF4-FFF2-40B4-BE49-F238E27FC236}">
                <a16:creationId xmlns:a16="http://schemas.microsoft.com/office/drawing/2014/main" id="{C52FD218-C2B3-0B48-8ECA-9836FF3E1709}"/>
              </a:ext>
            </a:extLst>
          </p:cNvPr>
          <p:cNvSpPr>
            <a:spLocks noGrp="1"/>
          </p:cNvSpPr>
          <p:nvPr>
            <p:ph type="dt" sz="half" idx="10"/>
          </p:nvPr>
        </p:nvSpPr>
        <p:spPr>
          <a:xfrm>
            <a:off x="416496" y="6520259"/>
            <a:ext cx="4104456" cy="365125"/>
          </a:xfrm>
        </p:spPr>
        <p:txBody>
          <a:bodyPr/>
          <a:lstStyle/>
          <a:p>
            <a:r>
              <a:rPr lang="fr-FR" dirty="0">
                <a:solidFill>
                  <a:schemeClr val="bg1">
                    <a:lumMod val="50000"/>
                  </a:schemeClr>
                </a:solidFill>
              </a:rPr>
              <a:t>Conseil Municipal du 5 février 2025</a:t>
            </a:r>
          </a:p>
        </p:txBody>
      </p:sp>
      <p:sp>
        <p:nvSpPr>
          <p:cNvPr id="12" name="Espace réservé du numéro de diapositive 1">
            <a:extLst>
              <a:ext uri="{FF2B5EF4-FFF2-40B4-BE49-F238E27FC236}">
                <a16:creationId xmlns:a16="http://schemas.microsoft.com/office/drawing/2014/main" id="{0108BF2F-A467-E04A-82BA-C9345D1803DF}"/>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43</a:t>
            </a:fld>
            <a:endParaRPr lang="fr-FR" dirty="0">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316D95B9-889D-497E-AF10-6F79682C0E3A}"/>
              </a:ext>
            </a:extLst>
          </p:cNvPr>
          <p:cNvSpPr/>
          <p:nvPr/>
        </p:nvSpPr>
        <p:spPr>
          <a:xfrm>
            <a:off x="2666957" y="874742"/>
            <a:ext cx="4572085" cy="646331"/>
          </a:xfrm>
          <a:prstGeom prst="rect">
            <a:avLst/>
          </a:prstGeom>
        </p:spPr>
        <p:txBody>
          <a:bodyPr wrap="none">
            <a:spAutoFit/>
          </a:bodyPr>
          <a:lstStyle/>
          <a:p>
            <a:pPr algn="ctr"/>
            <a:r>
              <a:rPr lang="fr-FR" b="1" cap="small" dirty="0">
                <a:solidFill>
                  <a:srgbClr val="000000"/>
                </a:solidFill>
                <a:latin typeface="Arial" panose="020B0604020202020204" pitchFamily="34" charset="0"/>
                <a:cs typeface="Arial" panose="020B0604020202020204" pitchFamily="34" charset="0"/>
              </a:rPr>
              <a:t>Les Orientations Politiques</a:t>
            </a:r>
          </a:p>
          <a:p>
            <a:pPr algn="ctr"/>
            <a:r>
              <a:rPr lang="fr-FR" b="1" cap="small" dirty="0">
                <a:solidFill>
                  <a:srgbClr val="000000"/>
                </a:solidFill>
                <a:latin typeface="Arial" panose="020B0604020202020204" pitchFamily="34" charset="0"/>
                <a:cs typeface="Arial" panose="020B0604020202020204" pitchFamily="34" charset="0"/>
              </a:rPr>
              <a:t>Déclinées en Dépenses d’Investissement</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33533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D46C85-F2FF-68B7-344B-ADB19A8B5082}"/>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E190B573-A9CD-B2B8-0031-4A6C360CCA00}"/>
              </a:ext>
            </a:extLst>
          </p:cNvPr>
          <p:cNvSpPr/>
          <p:nvPr/>
        </p:nvSpPr>
        <p:spPr>
          <a:xfrm>
            <a:off x="740568" y="1810846"/>
            <a:ext cx="8389145" cy="3677930"/>
          </a:xfrm>
          <a:prstGeom prst="rect">
            <a:avLst/>
          </a:prstGeom>
        </p:spPr>
        <p:txBody>
          <a:bodyPr wrap="square">
            <a:spAutoFit/>
          </a:bodyPr>
          <a:lstStyle/>
          <a:p>
            <a:pPr algn="just"/>
            <a:r>
              <a:rPr lang="fr-FR" sz="1600" u="sng" dirty="0">
                <a:latin typeface="Arial" panose="020B0604020202020204" pitchFamily="34" charset="0"/>
                <a:cs typeface="Arial" panose="020B0604020202020204" pitchFamily="34" charset="0"/>
              </a:rPr>
              <a:t>Dans le domaine du bâti scolaire</a:t>
            </a:r>
            <a:endParaRPr lang="fr-FR" sz="1600" dirty="0">
              <a:latin typeface="Arial" panose="020B0604020202020204" pitchFamily="34" charset="0"/>
              <a:cs typeface="Arial" panose="020B0604020202020204" pitchFamily="34" charset="0"/>
            </a:endParaRPr>
          </a:p>
          <a:p>
            <a:pPr marL="285757" indent="-285757" algn="just">
              <a:spcBef>
                <a:spcPts val="600"/>
              </a:spcBef>
              <a:buFont typeface="Wingdings" charset="2"/>
              <a:buChar char="Ø"/>
            </a:pPr>
            <a:r>
              <a:rPr lang="fr-FR" sz="1600" dirty="0">
                <a:latin typeface="Arial" panose="020B0604020202020204" pitchFamily="34" charset="0"/>
                <a:cs typeface="Arial" panose="020B0604020202020204" pitchFamily="34" charset="0"/>
              </a:rPr>
              <a:t>Etude pour la </a:t>
            </a:r>
            <a:r>
              <a:rPr lang="fr-FR" sz="1600" dirty="0" err="1">
                <a:latin typeface="Arial" panose="020B0604020202020204" pitchFamily="34" charset="0"/>
                <a:cs typeface="Arial" panose="020B0604020202020204" pitchFamily="34" charset="0"/>
              </a:rPr>
              <a:t>désimperméalisation</a:t>
            </a:r>
            <a:r>
              <a:rPr lang="fr-FR" sz="1600" dirty="0">
                <a:latin typeface="Arial" panose="020B0604020202020204" pitchFamily="34" charset="0"/>
                <a:cs typeface="Arial" panose="020B0604020202020204" pitchFamily="34" charset="0"/>
              </a:rPr>
              <a:t> des sols des 2 cours d’écoles du groupe scolaire Louise Michel (cours OASIS).</a:t>
            </a:r>
          </a:p>
          <a:p>
            <a:pPr marL="285757" indent="-285757" algn="just">
              <a:spcBef>
                <a:spcPts val="600"/>
              </a:spcBef>
              <a:buFont typeface="Wingdings" charset="2"/>
              <a:buChar char="Ø"/>
            </a:pPr>
            <a:r>
              <a:rPr lang="fr-FR" sz="1600" dirty="0">
                <a:latin typeface="Arial" panose="020B0604020202020204" pitchFamily="34" charset="0"/>
                <a:cs typeface="Arial" panose="020B0604020202020204" pitchFamily="34" charset="0"/>
              </a:rPr>
              <a:t>Renforcement d’un talus situé l’arrière du groupe scolaire Louise Michel.</a:t>
            </a:r>
          </a:p>
          <a:p>
            <a:pPr marL="285757" indent="-285757" algn="just">
              <a:spcBef>
                <a:spcPts val="600"/>
              </a:spcBef>
              <a:buFont typeface="Wingdings" charset="2"/>
              <a:buChar char="Ø"/>
            </a:pPr>
            <a:r>
              <a:rPr lang="fr-FR" sz="1600" dirty="0">
                <a:latin typeface="Arial" panose="020B0604020202020204" pitchFamily="34" charset="0"/>
                <a:cs typeface="Arial" panose="020B0604020202020204" pitchFamily="34" charset="0"/>
              </a:rPr>
              <a:t>Lancement des études pour la construction du 4</a:t>
            </a:r>
            <a:r>
              <a:rPr lang="fr-FR" sz="1600" baseline="30000" dirty="0">
                <a:latin typeface="Arial" panose="020B0604020202020204" pitchFamily="34" charset="0"/>
                <a:cs typeface="Arial" panose="020B0604020202020204" pitchFamily="34" charset="0"/>
              </a:rPr>
              <a:t>ème</a:t>
            </a:r>
            <a:r>
              <a:rPr lang="fr-FR" sz="1600" dirty="0">
                <a:latin typeface="Arial" panose="020B0604020202020204" pitchFamily="34" charset="0"/>
                <a:cs typeface="Arial" panose="020B0604020202020204" pitchFamily="34" charset="0"/>
              </a:rPr>
              <a:t> groupe scolaire.</a:t>
            </a:r>
          </a:p>
          <a:p>
            <a:pPr marL="285757" indent="-285757" algn="just">
              <a:spcBef>
                <a:spcPts val="600"/>
              </a:spcBef>
              <a:buFont typeface="Wingdings" charset="2"/>
              <a:buChar char="Ø"/>
            </a:pPr>
            <a:r>
              <a:rPr lang="fr-FR" sz="1600" dirty="0">
                <a:latin typeface="Arial" panose="020B0604020202020204" pitchFamily="34" charset="0"/>
                <a:cs typeface="Arial" panose="020B0604020202020204" pitchFamily="34" charset="0"/>
              </a:rPr>
              <a:t>Etudes pour la réhabilitation des écoles maternelle et élémentaire Marie Curie dans le cadre du décret tertiaire.</a:t>
            </a:r>
          </a:p>
          <a:p>
            <a:pPr algn="just"/>
            <a:endParaRPr lang="fr-FR" sz="1600" u="sng" dirty="0">
              <a:latin typeface="Arial" panose="020B0604020202020204" pitchFamily="34" charset="0"/>
              <a:cs typeface="Arial" panose="020B0604020202020204" pitchFamily="34" charset="0"/>
            </a:endParaRPr>
          </a:p>
          <a:p>
            <a:pPr algn="just"/>
            <a:endParaRPr lang="fr-FR" sz="1600" u="sng" dirty="0">
              <a:latin typeface="Arial" panose="020B0604020202020204" pitchFamily="34" charset="0"/>
              <a:cs typeface="Arial" panose="020B0604020202020204" pitchFamily="34" charset="0"/>
            </a:endParaRPr>
          </a:p>
          <a:p>
            <a:pPr algn="just"/>
            <a:r>
              <a:rPr lang="fr-FR" sz="1600" u="sng" dirty="0">
                <a:latin typeface="Arial" panose="020B0604020202020204" pitchFamily="34" charset="0"/>
                <a:cs typeface="Arial" panose="020B0604020202020204" pitchFamily="34" charset="0"/>
              </a:rPr>
              <a:t>Dans le domaine du bâti </a:t>
            </a:r>
            <a:r>
              <a:rPr lang="fr-FR" sz="1600" u="sng">
                <a:latin typeface="Arial" panose="020B0604020202020204" pitchFamily="34" charset="0"/>
                <a:cs typeface="Arial" panose="020B0604020202020204" pitchFamily="34" charset="0"/>
              </a:rPr>
              <a:t>dédié à </a:t>
            </a:r>
            <a:r>
              <a:rPr lang="fr-FR" sz="1600" u="sng" dirty="0">
                <a:latin typeface="Arial" panose="020B0604020202020204" pitchFamily="34" charset="0"/>
                <a:cs typeface="Arial" panose="020B0604020202020204" pitchFamily="34" charset="0"/>
              </a:rPr>
              <a:t>l’enfance</a:t>
            </a:r>
            <a:endParaRPr lang="fr-FR" sz="1600" dirty="0">
              <a:latin typeface="Arial" panose="020B0604020202020204" pitchFamily="34" charset="0"/>
              <a:cs typeface="Arial" panose="020B0604020202020204" pitchFamily="34" charset="0"/>
            </a:endParaRPr>
          </a:p>
          <a:p>
            <a:pPr marL="285757" indent="-285757" algn="just">
              <a:spcBef>
                <a:spcPts val="600"/>
              </a:spcBef>
              <a:buFont typeface="Wingdings" charset="2"/>
              <a:buChar char="Ø"/>
            </a:pPr>
            <a:r>
              <a:rPr lang="fr-FR" sz="1600" dirty="0">
                <a:latin typeface="Arial" panose="020B0604020202020204" pitchFamily="34" charset="0"/>
                <a:cs typeface="Arial" panose="020B0604020202020204" pitchFamily="34" charset="0"/>
              </a:rPr>
              <a:t>Etudes pour l’amélioration du cadre de vie du centre de loisirs dans le cadre du décret tertiaire (en lien avec le domaine de l’environnement).</a:t>
            </a:r>
            <a:endParaRPr lang="fr-FR" sz="1600" cap="small" dirty="0">
              <a:solidFill>
                <a:srgbClr val="000000"/>
              </a:solidFill>
              <a:latin typeface="Arial" panose="020B0604020202020204" pitchFamily="34" charset="0"/>
              <a:cs typeface="Arial" panose="020B0604020202020204" pitchFamily="34" charset="0"/>
            </a:endParaRPr>
          </a:p>
          <a:p>
            <a:pPr algn="just"/>
            <a:endParaRPr lang="fr-FR" sz="1600" u="sng" dirty="0">
              <a:latin typeface="Arial" panose="020B0604020202020204" pitchFamily="34" charset="0"/>
              <a:cs typeface="Arial" panose="020B0604020202020204" pitchFamily="34" charset="0"/>
            </a:endParaRPr>
          </a:p>
        </p:txBody>
      </p:sp>
      <p:sp>
        <p:nvSpPr>
          <p:cNvPr id="11" name="Espace réservé de la date 3">
            <a:extLst>
              <a:ext uri="{FF2B5EF4-FFF2-40B4-BE49-F238E27FC236}">
                <a16:creationId xmlns:a16="http://schemas.microsoft.com/office/drawing/2014/main" id="{C1D6B5BC-C6D7-74FF-B6AF-D0C00C0D6709}"/>
              </a:ext>
            </a:extLst>
          </p:cNvPr>
          <p:cNvSpPr>
            <a:spLocks noGrp="1"/>
          </p:cNvSpPr>
          <p:nvPr>
            <p:ph type="dt" sz="half" idx="10"/>
          </p:nvPr>
        </p:nvSpPr>
        <p:spPr>
          <a:xfrm>
            <a:off x="416496" y="6520259"/>
            <a:ext cx="4104456" cy="365125"/>
          </a:xfrm>
        </p:spPr>
        <p:txBody>
          <a:bodyPr/>
          <a:lstStyle/>
          <a:p>
            <a:r>
              <a:rPr lang="fr-FR" dirty="0">
                <a:solidFill>
                  <a:schemeClr val="bg1">
                    <a:lumMod val="50000"/>
                  </a:schemeClr>
                </a:solidFill>
              </a:rPr>
              <a:t>Conseil Municipal du 5 février 2025</a:t>
            </a:r>
          </a:p>
        </p:txBody>
      </p:sp>
      <p:sp>
        <p:nvSpPr>
          <p:cNvPr id="12" name="Espace réservé du numéro de diapositive 1">
            <a:extLst>
              <a:ext uri="{FF2B5EF4-FFF2-40B4-BE49-F238E27FC236}">
                <a16:creationId xmlns:a16="http://schemas.microsoft.com/office/drawing/2014/main" id="{D7FE5054-21CC-006A-9A99-85118754E157}"/>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44</a:t>
            </a:fld>
            <a:endParaRPr lang="fr-FR" dirty="0">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B81AC20F-22A8-EDEB-E0B6-E158A8D97019}"/>
              </a:ext>
            </a:extLst>
          </p:cNvPr>
          <p:cNvSpPr/>
          <p:nvPr/>
        </p:nvSpPr>
        <p:spPr>
          <a:xfrm>
            <a:off x="2666957" y="874742"/>
            <a:ext cx="4572085" cy="646331"/>
          </a:xfrm>
          <a:prstGeom prst="rect">
            <a:avLst/>
          </a:prstGeom>
        </p:spPr>
        <p:txBody>
          <a:bodyPr wrap="none">
            <a:spAutoFit/>
          </a:bodyPr>
          <a:lstStyle/>
          <a:p>
            <a:pPr algn="ctr"/>
            <a:r>
              <a:rPr lang="fr-FR" b="1" cap="small" dirty="0">
                <a:solidFill>
                  <a:srgbClr val="000000"/>
                </a:solidFill>
                <a:latin typeface="Arial" panose="020B0604020202020204" pitchFamily="34" charset="0"/>
                <a:cs typeface="Arial" panose="020B0604020202020204" pitchFamily="34" charset="0"/>
              </a:rPr>
              <a:t>Les Orientations Politiques</a:t>
            </a:r>
          </a:p>
          <a:p>
            <a:pPr algn="ctr"/>
            <a:r>
              <a:rPr lang="fr-FR" b="1" cap="small" dirty="0">
                <a:solidFill>
                  <a:srgbClr val="000000"/>
                </a:solidFill>
                <a:latin typeface="Arial" panose="020B0604020202020204" pitchFamily="34" charset="0"/>
                <a:cs typeface="Arial" panose="020B0604020202020204" pitchFamily="34" charset="0"/>
              </a:rPr>
              <a:t>Déclinées en Dépenses d’Investissement</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22402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F209CD-31A0-1509-1D4E-20293032D490}"/>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F71C3C12-6A61-CC34-E7B4-3B1D008E0F63}"/>
              </a:ext>
            </a:extLst>
          </p:cNvPr>
          <p:cNvSpPr/>
          <p:nvPr/>
        </p:nvSpPr>
        <p:spPr>
          <a:xfrm>
            <a:off x="740568" y="1810846"/>
            <a:ext cx="8389145" cy="3339376"/>
          </a:xfrm>
          <a:prstGeom prst="rect">
            <a:avLst/>
          </a:prstGeom>
        </p:spPr>
        <p:txBody>
          <a:bodyPr wrap="square">
            <a:spAutoFit/>
          </a:bodyPr>
          <a:lstStyle/>
          <a:p>
            <a:pPr algn="just"/>
            <a:r>
              <a:rPr lang="fr-FR" sz="1600" u="sng" dirty="0">
                <a:latin typeface="Arial" panose="020B0604020202020204" pitchFamily="34" charset="0"/>
                <a:cs typeface="Arial" panose="020B0604020202020204" pitchFamily="34" charset="0"/>
              </a:rPr>
              <a:t>Dans le domaine de l’environnement et du développement durable</a:t>
            </a:r>
            <a:endParaRPr lang="fr-FR" sz="1600" dirty="0">
              <a:latin typeface="Arial" panose="020B0604020202020204" pitchFamily="34" charset="0"/>
              <a:cs typeface="Arial" panose="020B0604020202020204" pitchFamily="34" charset="0"/>
            </a:endParaRPr>
          </a:p>
          <a:p>
            <a:pPr marL="285757" indent="-285757" algn="just">
              <a:spcBef>
                <a:spcPts val="600"/>
              </a:spcBef>
              <a:buFont typeface="Wingdings" charset="2"/>
              <a:buChar char="Ø"/>
            </a:pPr>
            <a:r>
              <a:rPr lang="fr-FR" sz="1600" dirty="0">
                <a:latin typeface="Arial" panose="020B0604020202020204" pitchFamily="34" charset="0"/>
                <a:cs typeface="Arial" panose="020B0604020202020204" pitchFamily="34" charset="0"/>
              </a:rPr>
              <a:t>Etude pour la </a:t>
            </a:r>
            <a:r>
              <a:rPr lang="fr-FR" sz="1600" dirty="0" err="1">
                <a:latin typeface="Arial" panose="020B0604020202020204" pitchFamily="34" charset="0"/>
                <a:cs typeface="Arial" panose="020B0604020202020204" pitchFamily="34" charset="0"/>
              </a:rPr>
              <a:t>désimperméalisation</a:t>
            </a:r>
            <a:r>
              <a:rPr lang="fr-FR" sz="1600" dirty="0">
                <a:latin typeface="Arial" panose="020B0604020202020204" pitchFamily="34" charset="0"/>
                <a:cs typeface="Arial" panose="020B0604020202020204" pitchFamily="34" charset="0"/>
              </a:rPr>
              <a:t> des sols des 2 cours d’écoles du groupe scolaire Louise Michel (cours OASIS).</a:t>
            </a:r>
          </a:p>
          <a:p>
            <a:pPr marL="285757" indent="-285757" algn="just">
              <a:spcBef>
                <a:spcPts val="600"/>
              </a:spcBef>
              <a:buFont typeface="Wingdings" charset="2"/>
              <a:buChar char="Ø"/>
            </a:pPr>
            <a:r>
              <a:rPr lang="fr-FR" sz="1600" dirty="0">
                <a:latin typeface="Arial" panose="020B0604020202020204" pitchFamily="34" charset="0"/>
                <a:cs typeface="Arial" panose="020B0604020202020204" pitchFamily="34" charset="0"/>
              </a:rPr>
              <a:t>Etudes pour l’amélioration du cadre de vie du centre de loisirs par la transformation des espaces extérieurs en cour OASIS (en lien avec le domaine du bâtiment)</a:t>
            </a:r>
          </a:p>
          <a:p>
            <a:pPr marL="285757" indent="-285757" algn="just">
              <a:spcBef>
                <a:spcPts val="600"/>
              </a:spcBef>
              <a:buFont typeface="Wingdings" charset="2"/>
              <a:buChar char="Ø"/>
            </a:pPr>
            <a:r>
              <a:rPr lang="fr-FR" sz="1600" dirty="0">
                <a:latin typeface="Arial" panose="020B0604020202020204" pitchFamily="34" charset="0"/>
                <a:cs typeface="Arial" panose="020B0604020202020204" pitchFamily="34" charset="0"/>
              </a:rPr>
              <a:t>Création Ilot de fraicheur secteur "Bocquet 1".</a:t>
            </a:r>
          </a:p>
          <a:p>
            <a:pPr marL="285757" indent="-285757" algn="just">
              <a:spcBef>
                <a:spcPts val="600"/>
              </a:spcBef>
              <a:buFont typeface="Wingdings" charset="2"/>
              <a:buChar char="Ø"/>
            </a:pPr>
            <a:r>
              <a:rPr lang="fr-FR" sz="1600" dirty="0" err="1">
                <a:latin typeface="Arial" panose="020B0604020202020204" pitchFamily="34" charset="0"/>
                <a:cs typeface="Arial" panose="020B0604020202020204" pitchFamily="34" charset="0"/>
              </a:rPr>
              <a:t>Désimperméabilisation</a:t>
            </a:r>
            <a:r>
              <a:rPr lang="fr-FR" sz="1600" dirty="0">
                <a:latin typeface="Arial" panose="020B0604020202020204" pitchFamily="34" charset="0"/>
                <a:cs typeface="Arial" panose="020B0604020202020204" pitchFamily="34" charset="0"/>
              </a:rPr>
              <a:t> des sols parkings bât. 1904 &amp; ST.</a:t>
            </a:r>
          </a:p>
          <a:p>
            <a:pPr marL="285757" indent="-285757" algn="just">
              <a:spcBef>
                <a:spcPts val="600"/>
              </a:spcBef>
              <a:buFont typeface="Wingdings" charset="2"/>
              <a:buChar char="Ø"/>
            </a:pPr>
            <a:r>
              <a:rPr lang="fr-FR" sz="1600" dirty="0">
                <a:latin typeface="Arial" panose="020B0604020202020204" pitchFamily="34" charset="0"/>
                <a:cs typeface="Arial" panose="020B0604020202020204" pitchFamily="34" charset="0"/>
              </a:rPr>
              <a:t>Poursuite de la gestion durable de la ressource en eau par l’installation d’une 3</a:t>
            </a:r>
            <a:r>
              <a:rPr lang="fr-FR" sz="1600" baseline="30000" dirty="0">
                <a:latin typeface="Arial" panose="020B0604020202020204" pitchFamily="34" charset="0"/>
                <a:cs typeface="Arial" panose="020B0604020202020204" pitchFamily="34" charset="0"/>
              </a:rPr>
              <a:t>ème</a:t>
            </a:r>
            <a:r>
              <a:rPr lang="fr-FR" sz="1600" dirty="0">
                <a:latin typeface="Arial" panose="020B0604020202020204" pitchFamily="34" charset="0"/>
                <a:cs typeface="Arial" panose="020B0604020202020204" pitchFamily="34" charset="0"/>
              </a:rPr>
              <a:t> cuve enterrée de récupération eau de pluie aux ST.</a:t>
            </a:r>
          </a:p>
          <a:p>
            <a:pPr marL="285757" indent="-285757" algn="just">
              <a:spcBef>
                <a:spcPts val="600"/>
              </a:spcBef>
              <a:buFont typeface="Wingdings" charset="2"/>
              <a:buChar char="Ø"/>
            </a:pPr>
            <a:r>
              <a:rPr lang="fr-FR" sz="1600" dirty="0">
                <a:latin typeface="Arial" panose="020B0604020202020204" pitchFamily="34" charset="0"/>
                <a:cs typeface="Arial" panose="020B0604020202020204" pitchFamily="34" charset="0"/>
              </a:rPr>
              <a:t>Aménagement/végétalisation allées de l'ancien cimetière.</a:t>
            </a:r>
          </a:p>
          <a:p>
            <a:pPr marL="285757" indent="-285757" algn="just">
              <a:spcBef>
                <a:spcPts val="600"/>
              </a:spcBef>
              <a:buFont typeface="Wingdings" charset="2"/>
              <a:buChar char="Ø"/>
            </a:pPr>
            <a:r>
              <a:rPr lang="fr-FR" sz="1600" dirty="0">
                <a:latin typeface="Arial" panose="020B0604020202020204" pitchFamily="34" charset="0"/>
                <a:cs typeface="Arial" panose="020B0604020202020204" pitchFamily="34" charset="0"/>
              </a:rPr>
              <a:t>Création d’un aménagement afin de sécuriser l’accès au parc des 2 ormes.</a:t>
            </a:r>
          </a:p>
        </p:txBody>
      </p:sp>
      <p:sp>
        <p:nvSpPr>
          <p:cNvPr id="11" name="Espace réservé de la date 3">
            <a:extLst>
              <a:ext uri="{FF2B5EF4-FFF2-40B4-BE49-F238E27FC236}">
                <a16:creationId xmlns:a16="http://schemas.microsoft.com/office/drawing/2014/main" id="{DBBBD850-1E23-FC21-2167-B7F56CB47752}"/>
              </a:ext>
            </a:extLst>
          </p:cNvPr>
          <p:cNvSpPr>
            <a:spLocks noGrp="1"/>
          </p:cNvSpPr>
          <p:nvPr>
            <p:ph type="dt" sz="half" idx="10"/>
          </p:nvPr>
        </p:nvSpPr>
        <p:spPr>
          <a:xfrm>
            <a:off x="416496" y="6520259"/>
            <a:ext cx="4104456" cy="365125"/>
          </a:xfrm>
        </p:spPr>
        <p:txBody>
          <a:bodyPr/>
          <a:lstStyle/>
          <a:p>
            <a:r>
              <a:rPr lang="fr-FR" dirty="0">
                <a:solidFill>
                  <a:schemeClr val="bg1">
                    <a:lumMod val="50000"/>
                  </a:schemeClr>
                </a:solidFill>
              </a:rPr>
              <a:t>Conseil Municipal du 5 février 2025</a:t>
            </a:r>
          </a:p>
        </p:txBody>
      </p:sp>
      <p:sp>
        <p:nvSpPr>
          <p:cNvPr id="12" name="Espace réservé du numéro de diapositive 1">
            <a:extLst>
              <a:ext uri="{FF2B5EF4-FFF2-40B4-BE49-F238E27FC236}">
                <a16:creationId xmlns:a16="http://schemas.microsoft.com/office/drawing/2014/main" id="{D12AC692-484E-82DA-921C-19C67DE9D10A}"/>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45</a:t>
            </a:fld>
            <a:endParaRPr lang="fr-FR" dirty="0">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71B283BE-A0CF-C469-ECCA-7BDA0B79E31F}"/>
              </a:ext>
            </a:extLst>
          </p:cNvPr>
          <p:cNvSpPr/>
          <p:nvPr/>
        </p:nvSpPr>
        <p:spPr>
          <a:xfrm>
            <a:off x="2666957" y="874742"/>
            <a:ext cx="4572085" cy="646331"/>
          </a:xfrm>
          <a:prstGeom prst="rect">
            <a:avLst/>
          </a:prstGeom>
        </p:spPr>
        <p:txBody>
          <a:bodyPr wrap="none">
            <a:spAutoFit/>
          </a:bodyPr>
          <a:lstStyle/>
          <a:p>
            <a:pPr algn="ctr"/>
            <a:r>
              <a:rPr lang="fr-FR" b="1" cap="small" dirty="0">
                <a:solidFill>
                  <a:srgbClr val="000000"/>
                </a:solidFill>
                <a:latin typeface="Arial" panose="020B0604020202020204" pitchFamily="34" charset="0"/>
                <a:cs typeface="Arial" panose="020B0604020202020204" pitchFamily="34" charset="0"/>
              </a:rPr>
              <a:t>Les Orientations Politiques</a:t>
            </a:r>
          </a:p>
          <a:p>
            <a:pPr algn="ctr"/>
            <a:r>
              <a:rPr lang="fr-FR" b="1" cap="small" dirty="0">
                <a:solidFill>
                  <a:srgbClr val="000000"/>
                </a:solidFill>
                <a:latin typeface="Arial" panose="020B0604020202020204" pitchFamily="34" charset="0"/>
                <a:cs typeface="Arial" panose="020B0604020202020204" pitchFamily="34" charset="0"/>
              </a:rPr>
              <a:t>Déclinées en Dépenses d’Investissement</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5724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5DC0F235-4205-3B43-AF27-1A48FCB8B81A}"/>
              </a:ext>
            </a:extLst>
          </p:cNvPr>
          <p:cNvSpPr txBox="1"/>
          <p:nvPr/>
        </p:nvSpPr>
        <p:spPr>
          <a:xfrm>
            <a:off x="749271" y="1484784"/>
            <a:ext cx="8524904" cy="4463145"/>
          </a:xfrm>
          <a:prstGeom prst="rect">
            <a:avLst/>
          </a:prstGeom>
          <a:noFill/>
        </p:spPr>
        <p:txBody>
          <a:bodyPr wrap="square" rtlCol="0">
            <a:spAutoFit/>
          </a:bodyPr>
          <a:lstStyle/>
          <a:p>
            <a:pPr algn="ctr"/>
            <a:r>
              <a:rPr lang="fr-FR" sz="1801" b="1" cap="small" dirty="0">
                <a:solidFill>
                  <a:srgbClr val="000000"/>
                </a:solidFill>
                <a:latin typeface="Arial" panose="020B0604020202020204" pitchFamily="34" charset="0"/>
                <a:cs typeface="Arial" panose="020B0604020202020204" pitchFamily="34" charset="0"/>
              </a:rPr>
              <a:t>C. IMPACT DE LA LOI DE FINANCES 2025 SUR LES BUDGETS COMMUNAUX</a:t>
            </a:r>
          </a:p>
          <a:p>
            <a:pPr algn="ctr"/>
            <a:endParaRPr lang="fr-FR" b="1" cap="small" dirty="0">
              <a:solidFill>
                <a:srgbClr val="000000"/>
              </a:solidFill>
              <a:latin typeface="Arial" panose="020B0604020202020204" pitchFamily="34" charset="0"/>
              <a:cs typeface="Arial" panose="020B0604020202020204" pitchFamily="34" charset="0"/>
            </a:endParaRPr>
          </a:p>
          <a:p>
            <a:pPr marL="47625" lvl="1" algn="just"/>
            <a:r>
              <a:rPr lang="fr-FR" sz="1600" dirty="0">
                <a:latin typeface="Arial" panose="020B0604020202020204" pitchFamily="34" charset="0"/>
                <a:cs typeface="Arial" panose="020B0604020202020204" pitchFamily="34" charset="0"/>
              </a:rPr>
              <a:t>L’absence de la Loi de Finances 2025 et l’adoption de la loi spéciale en réponse auront des impacts significatifs sur les budgets communaux, particulièrement après la censure partielle de certaines dispositions prévues. Voici les principales répercussions attendues sur les finances locales :</a:t>
            </a:r>
          </a:p>
          <a:p>
            <a:pPr marL="311150" lvl="1" indent="-311150" algn="just">
              <a:spcBef>
                <a:spcPts val="1200"/>
              </a:spcBef>
              <a:buFont typeface="Wingdings" panose="05000000000000000000" pitchFamily="2" charset="2"/>
              <a:buChar char="Ø"/>
            </a:pPr>
            <a:r>
              <a:rPr lang="fr-FR" sz="1600" b="1" dirty="0">
                <a:latin typeface="Arial" panose="020B0604020202020204" pitchFamily="34" charset="0"/>
                <a:cs typeface="Arial" panose="020B0604020202020204" pitchFamily="34" charset="0"/>
              </a:rPr>
              <a:t>Dotation Globale de Fonctionnement (DGF) – </a:t>
            </a:r>
            <a:r>
              <a:rPr lang="fr-FR" sz="1600" dirty="0">
                <a:latin typeface="Arial" panose="020B0604020202020204" pitchFamily="34" charset="0"/>
                <a:cs typeface="Arial" panose="020B0604020202020204" pitchFamily="34" charset="0"/>
              </a:rPr>
              <a:t>Une stabilité ou une légère diminution de la DGF est à prévoir, avec des marges budgétaires toujours contraintes pour les collectivités. Les efforts de réduction du déficit national pourraient freiner la hausse des dotations pour compenser les charges croissantes des communes.</a:t>
            </a:r>
          </a:p>
          <a:p>
            <a:pPr marL="311150" lvl="1" indent="-311150" algn="just">
              <a:spcBef>
                <a:spcPts val="1200"/>
              </a:spcBef>
              <a:buFont typeface="Wingdings" panose="05000000000000000000" pitchFamily="2" charset="2"/>
              <a:buChar char="Ø"/>
            </a:pPr>
            <a:r>
              <a:rPr lang="fr-FR" sz="1600" b="1" dirty="0">
                <a:latin typeface="Arial" panose="020B0604020202020204" pitchFamily="34" charset="0"/>
                <a:cs typeface="Arial" panose="020B0604020202020204" pitchFamily="34" charset="0"/>
              </a:rPr>
              <a:t>DMTO (Droits de Mutation à Titre Onéreux) </a:t>
            </a:r>
            <a:r>
              <a:rPr lang="fr-FR" sz="1600" dirty="0">
                <a:latin typeface="Arial" panose="020B0604020202020204" pitchFamily="34" charset="0"/>
                <a:cs typeface="Arial" panose="020B0604020202020204" pitchFamily="34" charset="0"/>
              </a:rPr>
              <a:t>– Les DMTO, qui constituent une ressource importante pour de nombreuses communes, devraient rester élevés dans les grandes zones urbaines où les transactions immobilières se maintiennent. Cependant, une éventuelle baisse du marché immobilier pourrait affecter les recettes des communes rurales ou moins dynamiques.</a:t>
            </a:r>
          </a:p>
        </p:txBody>
      </p:sp>
      <p:sp>
        <p:nvSpPr>
          <p:cNvPr id="9" name="Espace réservé de la date 3">
            <a:extLst>
              <a:ext uri="{FF2B5EF4-FFF2-40B4-BE49-F238E27FC236}">
                <a16:creationId xmlns:a16="http://schemas.microsoft.com/office/drawing/2014/main" id="{B02826A8-28F1-9C4E-80D5-0A2C80FA41AB}"/>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10" name="Espace réservé du numéro de diapositive 1">
            <a:extLst>
              <a:ext uri="{FF2B5EF4-FFF2-40B4-BE49-F238E27FC236}">
                <a16:creationId xmlns:a16="http://schemas.microsoft.com/office/drawing/2014/main" id="{4BE0CB2D-B1EF-A040-8A5C-AB5D96C8B151}"/>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5</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83205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BD4A05-7458-0C4B-97BD-94D21F713B80}"/>
            </a:ext>
          </a:extLst>
        </p:cNvPr>
        <p:cNvGrpSpPr/>
        <p:nvPr/>
      </p:nvGrpSpPr>
      <p:grpSpPr>
        <a:xfrm>
          <a:off x="0" y="0"/>
          <a:ext cx="0" cy="0"/>
          <a:chOff x="0" y="0"/>
          <a:chExt cx="0" cy="0"/>
        </a:xfrm>
      </p:grpSpPr>
      <p:sp>
        <p:nvSpPr>
          <p:cNvPr id="4" name="ZoneTexte 3">
            <a:extLst>
              <a:ext uri="{FF2B5EF4-FFF2-40B4-BE49-F238E27FC236}">
                <a16:creationId xmlns:a16="http://schemas.microsoft.com/office/drawing/2014/main" id="{50B45AEB-4494-3018-2B48-9A31225886C8}"/>
              </a:ext>
            </a:extLst>
          </p:cNvPr>
          <p:cNvSpPr txBox="1"/>
          <p:nvPr/>
        </p:nvSpPr>
        <p:spPr>
          <a:xfrm>
            <a:off x="739436" y="1916832"/>
            <a:ext cx="8524904" cy="2801023"/>
          </a:xfrm>
          <a:prstGeom prst="rect">
            <a:avLst/>
          </a:prstGeom>
          <a:noFill/>
        </p:spPr>
        <p:txBody>
          <a:bodyPr wrap="square" rtlCol="0">
            <a:spAutoFit/>
          </a:bodyPr>
          <a:lstStyle/>
          <a:p>
            <a:pPr algn="ctr"/>
            <a:r>
              <a:rPr lang="fr-FR" sz="1801" b="1" cap="small" dirty="0">
                <a:solidFill>
                  <a:srgbClr val="000000"/>
                </a:solidFill>
                <a:latin typeface="Arial" panose="020B0604020202020204" pitchFamily="34" charset="0"/>
                <a:cs typeface="Arial" panose="020B0604020202020204" pitchFamily="34" charset="0"/>
              </a:rPr>
              <a:t>C. IMPACT DE LA LOI DE FINANCES 2025 SUR LES BUDGETS COMMUNAUX (SUITE)</a:t>
            </a:r>
          </a:p>
          <a:p>
            <a:pPr algn="ctr"/>
            <a:endParaRPr lang="fr-FR" b="1" cap="small" dirty="0">
              <a:solidFill>
                <a:srgbClr val="000000"/>
              </a:solidFill>
              <a:latin typeface="Arial" panose="020B0604020202020204" pitchFamily="34" charset="0"/>
              <a:cs typeface="Arial" panose="020B0604020202020204" pitchFamily="34" charset="0"/>
            </a:endParaRPr>
          </a:p>
          <a:p>
            <a:pPr marL="285757" lvl="1" indent="-285757" algn="just">
              <a:buFont typeface="Wingdings" panose="05000000000000000000" pitchFamily="2" charset="2"/>
              <a:buChar char="Ø"/>
            </a:pPr>
            <a:r>
              <a:rPr lang="fr-FR" sz="1600" b="1" dirty="0">
                <a:latin typeface="Arial" panose="020B0604020202020204" pitchFamily="34" charset="0"/>
                <a:cs typeface="Arial" panose="020B0604020202020204" pitchFamily="34" charset="0"/>
              </a:rPr>
              <a:t>Investissements communaux – </a:t>
            </a:r>
            <a:r>
              <a:rPr lang="fr-FR" sz="1600" dirty="0">
                <a:latin typeface="Arial" panose="020B0604020202020204" pitchFamily="34" charset="0"/>
                <a:cs typeface="Arial" panose="020B0604020202020204" pitchFamily="34" charset="0"/>
              </a:rPr>
              <a:t>Les efforts visant à réduire la dette publique nationale pourraient limiter les possibilités de financement des projets communaux via des subventions ou des fonds spécifiques. Ainsi, les communes devront faire des choix entre investissements prioritaires et maîtrise de l’endettement.</a:t>
            </a:r>
          </a:p>
          <a:p>
            <a:pPr marL="285757" lvl="1" indent="-285757" algn="just">
              <a:spcBef>
                <a:spcPts val="1200"/>
              </a:spcBef>
              <a:buFont typeface="Wingdings" panose="05000000000000000000" pitchFamily="2" charset="2"/>
              <a:buChar char="Ø"/>
            </a:pPr>
            <a:r>
              <a:rPr lang="fr-FR" sz="1600" b="1" dirty="0">
                <a:latin typeface="Arial" panose="020B0604020202020204" pitchFamily="34" charset="0"/>
                <a:cs typeface="Arial" panose="020B0604020202020204" pitchFamily="34" charset="0"/>
              </a:rPr>
              <a:t>Masse salariale</a:t>
            </a:r>
            <a:r>
              <a:rPr lang="fr-FR" sz="1600" dirty="0">
                <a:latin typeface="Arial" panose="020B0604020202020204" pitchFamily="34" charset="0"/>
                <a:cs typeface="Arial" panose="020B0604020202020204" pitchFamily="34" charset="0"/>
              </a:rPr>
              <a:t> – L’impact de la loi spéciale sur les finances locales inclut l’augmentation des coûts salariaux des collectivités dues à la hausse des taux de cotisations pour la CNRACL, ainsi que l’inflation qui pèse sur les salaires. </a:t>
            </a:r>
          </a:p>
        </p:txBody>
      </p:sp>
      <p:sp>
        <p:nvSpPr>
          <p:cNvPr id="9" name="Espace réservé de la date 3">
            <a:extLst>
              <a:ext uri="{FF2B5EF4-FFF2-40B4-BE49-F238E27FC236}">
                <a16:creationId xmlns:a16="http://schemas.microsoft.com/office/drawing/2014/main" id="{8E105D80-1186-C6A6-EE1E-F327BAFAE3C6}"/>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10" name="Espace réservé du numéro de diapositive 1">
            <a:extLst>
              <a:ext uri="{FF2B5EF4-FFF2-40B4-BE49-F238E27FC236}">
                <a16:creationId xmlns:a16="http://schemas.microsoft.com/office/drawing/2014/main" id="{3C82A1D1-2C15-FFCE-64FE-13913A19B4AD}"/>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6</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7905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8354554-99B3-5B43-BBD4-5ABEE29DB392}"/>
              </a:ext>
            </a:extLst>
          </p:cNvPr>
          <p:cNvSpPr txBox="1"/>
          <p:nvPr/>
        </p:nvSpPr>
        <p:spPr>
          <a:xfrm>
            <a:off x="704850" y="1268760"/>
            <a:ext cx="8569325" cy="4801571"/>
          </a:xfrm>
          <a:prstGeom prst="rect">
            <a:avLst/>
          </a:prstGeom>
          <a:noFill/>
        </p:spPr>
        <p:txBody>
          <a:bodyPr wrap="square" rtlCol="0">
            <a:spAutoFit/>
          </a:bodyPr>
          <a:lstStyle/>
          <a:p>
            <a:pPr algn="ctr"/>
            <a:r>
              <a:rPr lang="fr-FR" sz="1801" b="1" cap="all" dirty="0">
                <a:solidFill>
                  <a:srgbClr val="000000"/>
                </a:solidFill>
                <a:latin typeface="Arial" panose="020B0604020202020204" pitchFamily="34" charset="0"/>
                <a:cs typeface="Arial" panose="020B0604020202020204" pitchFamily="34" charset="0"/>
              </a:rPr>
              <a:t>d. Les principales mesures issues </a:t>
            </a:r>
          </a:p>
          <a:p>
            <a:pPr algn="ctr"/>
            <a:r>
              <a:rPr lang="fr-FR" sz="1801" b="1" cap="all" dirty="0">
                <a:solidFill>
                  <a:srgbClr val="000000"/>
                </a:solidFill>
                <a:latin typeface="Arial" panose="020B0604020202020204" pitchFamily="34" charset="0"/>
                <a:cs typeface="Arial" panose="020B0604020202020204" pitchFamily="34" charset="0"/>
              </a:rPr>
              <a:t>du Projet de Loi de Finances (PLF) pour 2025</a:t>
            </a:r>
          </a:p>
          <a:p>
            <a:pPr algn="ctr"/>
            <a:endParaRPr lang="fr-FR" sz="1600" dirty="0">
              <a:latin typeface="Arial" panose="020B0604020202020204" pitchFamily="34" charset="0"/>
              <a:cs typeface="Arial" panose="020B0604020202020204" pitchFamily="34" charset="0"/>
            </a:endParaRPr>
          </a:p>
          <a:p>
            <a:pPr marL="9525" lvl="1" algn="just"/>
            <a:r>
              <a:rPr lang="fr-FR" sz="1600" dirty="0">
                <a:latin typeface="Arial" panose="020B0604020202020204" pitchFamily="34" charset="0"/>
                <a:cs typeface="Arial" panose="020B0604020202020204" pitchFamily="34" charset="0"/>
              </a:rPr>
              <a:t>La Loi de Finances 2025 ayant été censurée, une loi spéciale temporaire a été adoptée pour garantir la stabilité budgétaire en attendant une solution définitive. Voici les mesures initialement prévues dans la Loi de Finances 2025, qui n’ont pas été adoptées :</a:t>
            </a:r>
          </a:p>
          <a:p>
            <a:pPr marL="311150" lvl="1" indent="-311150" algn="just">
              <a:spcBef>
                <a:spcPts val="1200"/>
              </a:spcBef>
              <a:buFont typeface="Wingdings" panose="05000000000000000000" pitchFamily="2" charset="2"/>
              <a:buChar char="Ø"/>
            </a:pPr>
            <a:r>
              <a:rPr lang="fr-FR" sz="1600" b="1" dirty="0">
                <a:latin typeface="Arial" panose="020B0604020202020204" pitchFamily="34" charset="0"/>
                <a:cs typeface="Arial" panose="020B0604020202020204" pitchFamily="34" charset="0"/>
              </a:rPr>
              <a:t>Dotation forfaitaire des communes</a:t>
            </a:r>
            <a:r>
              <a:rPr lang="fr-FR" sz="1600" dirty="0">
                <a:latin typeface="Arial" panose="020B0604020202020204" pitchFamily="34" charset="0"/>
                <a:cs typeface="Arial" panose="020B0604020202020204" pitchFamily="34" charset="0"/>
              </a:rPr>
              <a:t> – Maintien de la dotation forfaitaire à son niveau actuel pour éviter toute interruption des services locaux essentiels.</a:t>
            </a:r>
          </a:p>
          <a:p>
            <a:pPr marL="311150" lvl="1" indent="-311150" algn="just">
              <a:spcBef>
                <a:spcPts val="1200"/>
              </a:spcBef>
              <a:buFont typeface="Wingdings" panose="05000000000000000000" pitchFamily="2" charset="2"/>
              <a:buChar char="Ø"/>
            </a:pPr>
            <a:r>
              <a:rPr lang="fr-FR" sz="1600" b="1" dirty="0">
                <a:latin typeface="Arial" panose="020B0604020202020204" pitchFamily="34" charset="0"/>
                <a:cs typeface="Arial" panose="020B0604020202020204" pitchFamily="34" charset="0"/>
              </a:rPr>
              <a:t>Variables d’ajustement</a:t>
            </a:r>
            <a:r>
              <a:rPr lang="fr-FR" sz="1600" dirty="0">
                <a:latin typeface="Arial" panose="020B0604020202020204" pitchFamily="34" charset="0"/>
                <a:cs typeface="Arial" panose="020B0604020202020204" pitchFamily="34" charset="0"/>
              </a:rPr>
              <a:t> – Réduction significative des dépenses des collectivités locales, à hauteur de 487 millions d’euros, principalement réalisée par un ajustement des mécanismes de la DCRTP (Dotation de Compensation de la Réforme de la Taxe Professionnelle) et du FDPTP (Fonds Départemental de Péréquation de la Taxe Professionnelle).</a:t>
            </a:r>
          </a:p>
          <a:p>
            <a:pPr marL="311150" lvl="1" indent="-311150" algn="just">
              <a:spcBef>
                <a:spcPts val="1200"/>
              </a:spcBef>
              <a:buFont typeface="Wingdings" panose="05000000000000000000" pitchFamily="2" charset="2"/>
              <a:buChar char="Ø"/>
            </a:pPr>
            <a:r>
              <a:rPr lang="fr-FR" sz="1600" b="1" dirty="0">
                <a:latin typeface="Arial" panose="020B0604020202020204" pitchFamily="34" charset="0"/>
                <a:cs typeface="Arial" panose="020B0604020202020204" pitchFamily="34" charset="0"/>
              </a:rPr>
              <a:t>Fonds de compensation de la taxe sur la valeur ajoutée</a:t>
            </a:r>
            <a:r>
              <a:rPr lang="fr-FR" sz="1600" dirty="0">
                <a:latin typeface="Arial" panose="020B0604020202020204" pitchFamily="34" charset="0"/>
                <a:cs typeface="Arial" panose="020B0604020202020204" pitchFamily="34" charset="0"/>
              </a:rPr>
              <a:t> – Abaissement du taux de compensation de 16,404 % à 14,850 %, accompagné de la suppression de la prise en charge des dépenses de fonctionnement pour les investissements nouveaux réalisés à partir de 2025.</a:t>
            </a:r>
          </a:p>
        </p:txBody>
      </p:sp>
      <p:sp>
        <p:nvSpPr>
          <p:cNvPr id="8" name="Espace réservé de la date 3">
            <a:extLst>
              <a:ext uri="{FF2B5EF4-FFF2-40B4-BE49-F238E27FC236}">
                <a16:creationId xmlns:a16="http://schemas.microsoft.com/office/drawing/2014/main" id="{5C326AF1-482C-3B47-86D8-E5FD60467041}"/>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9" name="Espace réservé du numéro de diapositive 1">
            <a:extLst>
              <a:ext uri="{FF2B5EF4-FFF2-40B4-BE49-F238E27FC236}">
                <a16:creationId xmlns:a16="http://schemas.microsoft.com/office/drawing/2014/main" id="{08D8C896-D278-7F4F-B1D1-35683D505DC7}"/>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7</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2878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8354554-99B3-5B43-BBD4-5ABEE29DB392}"/>
              </a:ext>
            </a:extLst>
          </p:cNvPr>
          <p:cNvSpPr txBox="1"/>
          <p:nvPr/>
        </p:nvSpPr>
        <p:spPr>
          <a:xfrm>
            <a:off x="704528" y="1412776"/>
            <a:ext cx="8542734" cy="4955459"/>
          </a:xfrm>
          <a:prstGeom prst="rect">
            <a:avLst/>
          </a:prstGeom>
          <a:noFill/>
        </p:spPr>
        <p:txBody>
          <a:bodyPr wrap="square" rtlCol="0">
            <a:spAutoFit/>
          </a:bodyPr>
          <a:lstStyle/>
          <a:p>
            <a:pPr algn="ctr"/>
            <a:r>
              <a:rPr lang="fr-FR" sz="1801" b="1" cap="all" dirty="0">
                <a:solidFill>
                  <a:srgbClr val="000000"/>
                </a:solidFill>
                <a:latin typeface="Arial" panose="020B0604020202020204" pitchFamily="34" charset="0"/>
                <a:cs typeface="Arial" panose="020B0604020202020204" pitchFamily="34" charset="0"/>
              </a:rPr>
              <a:t>d. Les principales mesures issues </a:t>
            </a:r>
          </a:p>
          <a:p>
            <a:pPr algn="ctr"/>
            <a:r>
              <a:rPr lang="fr-FR" sz="1801" b="1" cap="all" dirty="0">
                <a:solidFill>
                  <a:srgbClr val="000000"/>
                </a:solidFill>
                <a:latin typeface="Arial" panose="020B0604020202020204" pitchFamily="34" charset="0"/>
                <a:cs typeface="Arial" panose="020B0604020202020204" pitchFamily="34" charset="0"/>
              </a:rPr>
              <a:t>du Projet de Loi de Finances (PLF) pour 2025 (suite)</a:t>
            </a:r>
          </a:p>
          <a:p>
            <a:pPr algn="ctr"/>
            <a:endParaRPr lang="fr-FR" sz="1600" dirty="0">
              <a:latin typeface="Arial" panose="020B0604020202020204" pitchFamily="34" charset="0"/>
              <a:cs typeface="Arial" panose="020B0604020202020204" pitchFamily="34" charset="0"/>
            </a:endParaRPr>
          </a:p>
          <a:p>
            <a:pPr marL="273050" indent="-263525" algn="just">
              <a:spcBef>
                <a:spcPts val="1200"/>
              </a:spcBef>
              <a:buFont typeface="Wingdings" panose="05000000000000000000" pitchFamily="2" charset="2"/>
              <a:buChar char="Ø"/>
            </a:pPr>
            <a:r>
              <a:rPr lang="fr-FR" sz="1600" b="1" dirty="0">
                <a:latin typeface="Arial" panose="020B0604020202020204" pitchFamily="34" charset="0"/>
                <a:cs typeface="Arial" panose="020B0604020202020204" pitchFamily="34" charset="0"/>
              </a:rPr>
              <a:t>Soutien à l’investissement local</a:t>
            </a:r>
            <a:r>
              <a:rPr lang="fr-FR" sz="1600" dirty="0">
                <a:latin typeface="Arial" panose="020B0604020202020204" pitchFamily="34" charset="0"/>
                <a:cs typeface="Arial" panose="020B0604020202020204" pitchFamily="34" charset="0"/>
              </a:rPr>
              <a:t> – Réduction du « fonds vert » de 60 %, passant de 2,5 milliards d’euros à 1 milliard d’euros, tout en maintenant les dotations de soutien à l’investissement local à 1,8 milliard d’euros.</a:t>
            </a:r>
          </a:p>
          <a:p>
            <a:pPr marL="273050" indent="-263525" algn="just">
              <a:spcBef>
                <a:spcPts val="1200"/>
              </a:spcBef>
              <a:buFont typeface="Wingdings" panose="05000000000000000000" pitchFamily="2" charset="2"/>
              <a:buChar char="Ø"/>
            </a:pPr>
            <a:r>
              <a:rPr lang="fr-FR" sz="1600" b="1" dirty="0">
                <a:latin typeface="Arial" panose="020B0604020202020204" pitchFamily="34" charset="0"/>
                <a:cs typeface="Arial" panose="020B0604020202020204" pitchFamily="34" charset="0"/>
              </a:rPr>
              <a:t>Coefficient de revalorisation des valeurs locatives (article 1518 du CGI) – </a:t>
            </a:r>
            <a:r>
              <a:rPr lang="fr-FR" sz="1600" dirty="0">
                <a:latin typeface="Arial" panose="020B0604020202020204" pitchFamily="34" charset="0"/>
                <a:cs typeface="Arial" panose="020B0604020202020204" pitchFamily="34" charset="0"/>
              </a:rPr>
              <a:t>Révision des valeurs locatives basée sur l’évolution de l’IPCH, avec une augmentation prévue de +1,7 % des bases fiscales pour 2025.</a:t>
            </a:r>
            <a:endParaRPr lang="fr-FR" sz="1600" b="1" dirty="0">
              <a:latin typeface="Arial" panose="020B0604020202020204" pitchFamily="34" charset="0"/>
              <a:cs typeface="Arial" panose="020B0604020202020204" pitchFamily="34" charset="0"/>
            </a:endParaRPr>
          </a:p>
          <a:p>
            <a:pPr marL="273050" indent="-263525" algn="just">
              <a:spcBef>
                <a:spcPts val="1200"/>
              </a:spcBef>
              <a:buFont typeface="Wingdings" panose="05000000000000000000" pitchFamily="2" charset="2"/>
              <a:buChar char="Ø"/>
            </a:pPr>
            <a:r>
              <a:rPr lang="fr-FR" sz="1600" b="1" dirty="0">
                <a:latin typeface="Arial" panose="020B0604020202020204" pitchFamily="34" charset="0"/>
                <a:cs typeface="Arial" panose="020B0604020202020204" pitchFamily="34" charset="0"/>
              </a:rPr>
              <a:t>Création d’un fonds de réserve – </a:t>
            </a:r>
            <a:r>
              <a:rPr lang="fr-FR" sz="1600" dirty="0">
                <a:latin typeface="Arial" panose="020B0604020202020204" pitchFamily="34" charset="0"/>
                <a:cs typeface="Arial" panose="020B0604020202020204" pitchFamily="34" charset="0"/>
              </a:rPr>
              <a:t>L’article 64 du PLF pour 2025 prévoit la création d’un nouveau fonds de réserve destiné aux finances locales. Ce fonds est alimenté par un prélèvement sur les recettes fiscales des communes, départements, régions, et établissements publics à fiscalité propre dont les dépenses réelles de fonctionnement dépassent 40 millions d’euros. Ce prélèvement est conditionné au dépassement d’un « solde de référence », défini par arrêté.</a:t>
            </a:r>
            <a:endParaRPr lang="fr-FR" sz="1600" b="1" dirty="0">
              <a:latin typeface="Arial" panose="020B0604020202020204" pitchFamily="34" charset="0"/>
              <a:cs typeface="Arial" panose="020B0604020202020204" pitchFamily="34" charset="0"/>
            </a:endParaRPr>
          </a:p>
          <a:p>
            <a:pPr marL="285750" indent="-285750">
              <a:spcBef>
                <a:spcPts val="1200"/>
              </a:spcBef>
              <a:buFont typeface="Wingdings" panose="05000000000000000000" pitchFamily="2" charset="2"/>
              <a:buChar char="Ø"/>
            </a:pPr>
            <a:endParaRPr lang="fr-FR" sz="1600" b="1"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endParaRPr lang="fr-FR" sz="1600" dirty="0"/>
          </a:p>
        </p:txBody>
      </p:sp>
      <p:sp>
        <p:nvSpPr>
          <p:cNvPr id="8" name="Espace réservé de la date 3">
            <a:extLst>
              <a:ext uri="{FF2B5EF4-FFF2-40B4-BE49-F238E27FC236}">
                <a16:creationId xmlns:a16="http://schemas.microsoft.com/office/drawing/2014/main" id="{5C326AF1-482C-3B47-86D8-E5FD60467041}"/>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9" name="Espace réservé du numéro de diapositive 1">
            <a:extLst>
              <a:ext uri="{FF2B5EF4-FFF2-40B4-BE49-F238E27FC236}">
                <a16:creationId xmlns:a16="http://schemas.microsoft.com/office/drawing/2014/main" id="{08D8C896-D278-7F4F-B1D1-35683D505DC7}"/>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8</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7230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ZoneTexte 23">
            <a:extLst>
              <a:ext uri="{FF2B5EF4-FFF2-40B4-BE49-F238E27FC236}">
                <a16:creationId xmlns:a16="http://schemas.microsoft.com/office/drawing/2014/main" id="{2C20AF25-623B-C741-8ED4-18EBDA2A81B9}"/>
              </a:ext>
            </a:extLst>
          </p:cNvPr>
          <p:cNvSpPr txBox="1"/>
          <p:nvPr/>
        </p:nvSpPr>
        <p:spPr>
          <a:xfrm>
            <a:off x="1830562" y="836712"/>
            <a:ext cx="6185881" cy="369460"/>
          </a:xfrm>
          <a:prstGeom prst="rect">
            <a:avLst/>
          </a:prstGeom>
          <a:noFill/>
        </p:spPr>
        <p:txBody>
          <a:bodyPr wrap="square" rtlCol="0">
            <a:spAutoFit/>
          </a:bodyPr>
          <a:lstStyle/>
          <a:p>
            <a:pPr algn="ctr"/>
            <a:r>
              <a:rPr lang="fr-FR" sz="1801" b="1" cap="small" dirty="0">
                <a:solidFill>
                  <a:srgbClr val="000000"/>
                </a:solidFill>
                <a:latin typeface="Arial" panose="020B0604020202020204" pitchFamily="34" charset="0"/>
                <a:cs typeface="Arial" panose="020B0604020202020204" pitchFamily="34" charset="0"/>
              </a:rPr>
              <a:t>Évolution des recettes de fonctionnement (en €) </a:t>
            </a:r>
            <a:endParaRPr lang="fr-FR" sz="1801" cap="small" dirty="0">
              <a:solidFill>
                <a:srgbClr val="000000"/>
              </a:solidFill>
              <a:latin typeface="Arial" panose="020B0604020202020204" pitchFamily="34" charset="0"/>
              <a:cs typeface="Arial" panose="020B0604020202020204" pitchFamily="34" charset="0"/>
            </a:endParaRPr>
          </a:p>
        </p:txBody>
      </p:sp>
      <p:graphicFrame>
        <p:nvGraphicFramePr>
          <p:cNvPr id="25" name="Tableau 24">
            <a:extLst>
              <a:ext uri="{FF2B5EF4-FFF2-40B4-BE49-F238E27FC236}">
                <a16:creationId xmlns:a16="http://schemas.microsoft.com/office/drawing/2014/main" id="{4C115ACD-BE38-B74F-9F90-1F47E399F782}"/>
              </a:ext>
            </a:extLst>
          </p:cNvPr>
          <p:cNvGraphicFramePr>
            <a:graphicFrameLocks noGrp="1"/>
          </p:cNvGraphicFramePr>
          <p:nvPr>
            <p:extLst>
              <p:ext uri="{D42A27DB-BD31-4B8C-83A1-F6EECF244321}">
                <p14:modId xmlns:p14="http://schemas.microsoft.com/office/powerpoint/2010/main" val="2100003711"/>
              </p:ext>
            </p:extLst>
          </p:nvPr>
        </p:nvGraphicFramePr>
        <p:xfrm>
          <a:off x="704851" y="1273847"/>
          <a:ext cx="8424862" cy="5252689"/>
        </p:xfrm>
        <a:graphic>
          <a:graphicData uri="http://schemas.openxmlformats.org/drawingml/2006/table">
            <a:tbl>
              <a:tblPr firstRow="1" bandRow="1">
                <a:tableStyleId>{1FECB4D8-DB02-4DC6-A0A2-4F2EBAE1DC90}</a:tableStyleId>
              </a:tblPr>
              <a:tblGrid>
                <a:gridCol w="4536181">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1368401">
                  <a:extLst>
                    <a:ext uri="{9D8B030D-6E8A-4147-A177-3AD203B41FA5}">
                      <a16:colId xmlns:a16="http://schemas.microsoft.com/office/drawing/2014/main" val="20003"/>
                    </a:ext>
                  </a:extLst>
                </a:gridCol>
              </a:tblGrid>
              <a:tr h="473753">
                <a:tc>
                  <a:txBody>
                    <a:bodyPr/>
                    <a:lstStyle/>
                    <a:p>
                      <a:endParaRPr lang="fr-FR" sz="1600" dirty="0">
                        <a:solidFill>
                          <a:srgbClr val="000090"/>
                        </a:solidFill>
                        <a:latin typeface="Arial" panose="020B0604020202020204" pitchFamily="34" charset="0"/>
                        <a:cs typeface="Arial" panose="020B0604020202020204" pitchFamily="34" charset="0"/>
                      </a:endParaRPr>
                    </a:p>
                  </a:txBody>
                  <a:tcPr marT="45721" marB="45721" anchor="ctr">
                    <a:lnL w="12700" cmpd="sng">
                      <a:noFill/>
                    </a:lnL>
                    <a:lnR>
                      <a:noFill/>
                    </a:lnR>
                    <a:lnT w="12700" cmpd="sng">
                      <a:noFill/>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rgbClr val="000000"/>
                          </a:solidFill>
                          <a:latin typeface="Arial" panose="020B0604020202020204" pitchFamily="34" charset="0"/>
                          <a:cs typeface="Arial" panose="020B0604020202020204" pitchFamily="34" charset="0"/>
                        </a:rPr>
                        <a:t>CA 2022</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rgbClr val="000000"/>
                          </a:solidFill>
                          <a:latin typeface="Arial" panose="020B0604020202020204" pitchFamily="34" charset="0"/>
                          <a:cs typeface="Arial" panose="020B0604020202020204" pitchFamily="34" charset="0"/>
                        </a:rPr>
                        <a:t>CA 2023</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a:solidFill>
                            <a:srgbClr val="000000"/>
                          </a:solidFill>
                          <a:latin typeface="Arial" panose="020B0604020202020204" pitchFamily="34" charset="0"/>
                          <a:cs typeface="Arial" panose="020B0604020202020204" pitchFamily="34" charset="0"/>
                        </a:rPr>
                        <a:t>CA 2024</a:t>
                      </a:r>
                      <a:endParaRPr lang="fr-FR" sz="1600" dirty="0">
                        <a:solidFill>
                          <a:srgbClr val="000000"/>
                        </a:solidFill>
                        <a:latin typeface="Arial" panose="020B0604020202020204" pitchFamily="34" charset="0"/>
                        <a:cs typeface="Arial" panose="020B0604020202020204" pitchFamily="34" charset="0"/>
                      </a:endParaRPr>
                    </a:p>
                    <a:p>
                      <a:pPr algn="r"/>
                      <a:r>
                        <a:rPr lang="fr-FR" sz="1600" dirty="0">
                          <a:solidFill>
                            <a:srgbClr val="000000"/>
                          </a:solidFill>
                          <a:latin typeface="Arial" panose="020B0604020202020204" pitchFamily="34" charset="0"/>
                          <a:cs typeface="Arial" panose="020B0604020202020204" pitchFamily="34" charset="0"/>
                        </a:rPr>
                        <a:t>(prévisions)</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29066">
                <a:tc>
                  <a:txBody>
                    <a:bodyPr/>
                    <a:lstStyle/>
                    <a:p>
                      <a:pPr algn="l"/>
                      <a:r>
                        <a:rPr lang="fr-FR" sz="1600" b="1" dirty="0">
                          <a:solidFill>
                            <a:schemeClr val="tx1"/>
                          </a:solidFill>
                          <a:latin typeface="Arial" panose="020B0604020202020204" pitchFamily="34" charset="0"/>
                          <a:cs typeface="Arial" panose="020B0604020202020204" pitchFamily="34" charset="0"/>
                        </a:rPr>
                        <a:t>Total des recettes réelles de fonctionnement</a:t>
                      </a:r>
                    </a:p>
                  </a:txBody>
                  <a:tcPr marT="45721" marB="45721" anchor="ctr">
                    <a:lnL w="12700" cmpd="sng">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rgbClr val="000000"/>
                          </a:solidFill>
                          <a:latin typeface="Arial" panose="020B0604020202020204" pitchFamily="34" charset="0"/>
                          <a:cs typeface="Arial" panose="020B0604020202020204" pitchFamily="34" charset="0"/>
                        </a:rPr>
                        <a:t>12 130 398</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13 202 433</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13 597 961</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6126">
                <a:tc>
                  <a:txBody>
                    <a:bodyPr/>
                    <a:lstStyle/>
                    <a:p>
                      <a:pPr algn="l"/>
                      <a:r>
                        <a:rPr lang="fr-FR" sz="1600" b="1" dirty="0">
                          <a:solidFill>
                            <a:schemeClr val="tx1"/>
                          </a:solidFill>
                          <a:latin typeface="Arial" panose="020B0604020202020204" pitchFamily="34" charset="0"/>
                          <a:cs typeface="Arial" panose="020B0604020202020204" pitchFamily="34" charset="0"/>
                        </a:rPr>
                        <a:t>Évolution</a:t>
                      </a:r>
                    </a:p>
                  </a:txBody>
                  <a:tcPr marT="45721" marB="45721" anchor="ctr">
                    <a:lnL w="12700" cmpd="sng">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a:cs typeface="Arial"/>
                        </a:rPr>
                        <a:t>–</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+ 8,84%</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+ 3,00</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49470">
                <a:tc>
                  <a:txBody>
                    <a:bodyPr/>
                    <a:lstStyle/>
                    <a:p>
                      <a:pPr algn="l"/>
                      <a:r>
                        <a:rPr lang="fr-FR" sz="1600" b="1" dirty="0">
                          <a:solidFill>
                            <a:schemeClr val="tx1"/>
                          </a:solidFill>
                          <a:latin typeface="Arial" panose="020B0604020202020204" pitchFamily="34" charset="0"/>
                          <a:cs typeface="Arial" panose="020B0604020202020204" pitchFamily="34" charset="0"/>
                        </a:rPr>
                        <a:t>Produits des contributions directes (TH + TFB + TFNB)</a:t>
                      </a:r>
                    </a:p>
                  </a:txBody>
                  <a:tcPr marT="45721" marB="45721" anchor="ctr">
                    <a:lnL w="12700" cmpd="sng">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rgbClr val="000000"/>
                          </a:solidFill>
                          <a:latin typeface="Arial" panose="020B0604020202020204" pitchFamily="34" charset="0"/>
                          <a:cs typeface="Arial" panose="020B0604020202020204" pitchFamily="34" charset="0"/>
                        </a:rPr>
                        <a:t>4 780 910</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5 120 247</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5 249 978</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39058">
                <a:tc>
                  <a:txBody>
                    <a:bodyPr/>
                    <a:lstStyle/>
                    <a:p>
                      <a:pPr algn="l"/>
                      <a:r>
                        <a:rPr lang="fr-FR" sz="1600" b="1" dirty="0">
                          <a:solidFill>
                            <a:schemeClr val="tx1"/>
                          </a:solidFill>
                          <a:latin typeface="Arial" panose="020B0604020202020204" pitchFamily="34" charset="0"/>
                          <a:cs typeface="Arial" panose="020B0604020202020204" pitchFamily="34" charset="0"/>
                        </a:rPr>
                        <a:t>Évolution</a:t>
                      </a:r>
                    </a:p>
                  </a:txBody>
                  <a:tcPr marT="45721" marB="45721" anchor="ctr">
                    <a:lnL w="12700" cmpd="sng">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a:cs typeface="Arial"/>
                        </a:rPr>
                        <a:t>–</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+ 5,53%</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+ 2,53 %</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668830">
                <a:tc>
                  <a:txBody>
                    <a:bodyPr/>
                    <a:lstStyle/>
                    <a:p>
                      <a:pPr algn="l"/>
                      <a:r>
                        <a:rPr lang="fr-FR" sz="1600" b="1" dirty="0">
                          <a:solidFill>
                            <a:schemeClr val="tx1"/>
                          </a:solidFill>
                          <a:latin typeface="Arial" panose="020B0604020202020204" pitchFamily="34" charset="0"/>
                          <a:cs typeface="Arial" panose="020B0604020202020204" pitchFamily="34" charset="0"/>
                        </a:rPr>
                        <a:t>Fiscalité indirecte (taxe</a:t>
                      </a:r>
                      <a:r>
                        <a:rPr lang="fr-FR" sz="1600" b="1" baseline="0" dirty="0">
                          <a:solidFill>
                            <a:schemeClr val="tx1"/>
                          </a:solidFill>
                          <a:latin typeface="Arial" panose="020B0604020202020204" pitchFamily="34" charset="0"/>
                          <a:cs typeface="Arial" panose="020B0604020202020204" pitchFamily="34" charset="0"/>
                        </a:rPr>
                        <a:t> </a:t>
                      </a:r>
                      <a:r>
                        <a:rPr lang="fr-FR" sz="1600" b="1" dirty="0">
                          <a:solidFill>
                            <a:schemeClr val="tx1"/>
                          </a:solidFill>
                          <a:latin typeface="Arial" panose="020B0604020202020204" pitchFamily="34" charset="0"/>
                          <a:cs typeface="Arial" panose="020B0604020202020204" pitchFamily="34" charset="0"/>
                        </a:rPr>
                        <a:t>d'électricité,</a:t>
                      </a:r>
                      <a:r>
                        <a:rPr lang="fr-FR" sz="1600" b="1" baseline="0" dirty="0">
                          <a:solidFill>
                            <a:schemeClr val="tx1"/>
                          </a:solidFill>
                          <a:latin typeface="Arial" panose="020B0604020202020204" pitchFamily="34" charset="0"/>
                          <a:cs typeface="Arial" panose="020B0604020202020204" pitchFamily="34" charset="0"/>
                        </a:rPr>
                        <a:t> attribution compensation, taxe pylônes, TLPE, etc.)</a:t>
                      </a:r>
                      <a:endParaRPr lang="fr-FR" sz="1600" b="1" dirty="0">
                        <a:solidFill>
                          <a:schemeClr val="tx1"/>
                        </a:solidFill>
                        <a:latin typeface="Arial" panose="020B0604020202020204" pitchFamily="34" charset="0"/>
                        <a:cs typeface="Arial" panose="020B0604020202020204" pitchFamily="34" charset="0"/>
                      </a:endParaRPr>
                    </a:p>
                  </a:txBody>
                  <a:tcPr marT="45721" marB="45721" anchor="ctr">
                    <a:lnL w="12700" cmpd="sng">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rgbClr val="000000"/>
                          </a:solidFill>
                          <a:latin typeface="Arial" panose="020B0604020202020204" pitchFamily="34" charset="0"/>
                          <a:cs typeface="Arial" panose="020B0604020202020204" pitchFamily="34" charset="0"/>
                        </a:rPr>
                        <a:t>4 373 939</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4 516 714</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4 495 431</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39058">
                <a:tc>
                  <a:txBody>
                    <a:bodyPr/>
                    <a:lstStyle/>
                    <a:p>
                      <a:pPr algn="just"/>
                      <a:r>
                        <a:rPr lang="fr-FR" sz="1600" b="1" dirty="0">
                          <a:solidFill>
                            <a:schemeClr val="tx1"/>
                          </a:solidFill>
                          <a:latin typeface="Arial" panose="020B0604020202020204" pitchFamily="34" charset="0"/>
                          <a:cs typeface="Arial" panose="020B0604020202020204" pitchFamily="34" charset="0"/>
                        </a:rPr>
                        <a:t>Évolution</a:t>
                      </a:r>
                    </a:p>
                  </a:txBody>
                  <a:tcPr marT="45721" marB="45721" anchor="ctr">
                    <a:lnL w="12700" cmpd="sng">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a:cs typeface="Arial"/>
                        </a:rPr>
                        <a:t>–</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+ 3,26%</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 0,47 %</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473753">
                <a:tc>
                  <a:txBody>
                    <a:bodyPr/>
                    <a:lstStyle/>
                    <a:p>
                      <a:pPr algn="l"/>
                      <a:r>
                        <a:rPr lang="fr-FR" sz="1600" b="1" dirty="0">
                          <a:solidFill>
                            <a:schemeClr val="tx1"/>
                          </a:solidFill>
                          <a:latin typeface="Arial" panose="020B0604020202020204" pitchFamily="34" charset="0"/>
                          <a:cs typeface="Arial" panose="020B0604020202020204" pitchFamily="34" charset="0"/>
                        </a:rPr>
                        <a:t>Dotations (DGF, DSR, DNP)</a:t>
                      </a:r>
                    </a:p>
                  </a:txBody>
                  <a:tcPr marT="45721" marB="45721" anchor="ctr">
                    <a:lnL w="12700" cmpd="sng">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rgbClr val="000000"/>
                          </a:solidFill>
                          <a:latin typeface="Arial" panose="020B0604020202020204" pitchFamily="34" charset="0"/>
                          <a:cs typeface="Arial" panose="020B0604020202020204" pitchFamily="34" charset="0"/>
                        </a:rPr>
                        <a:t>647 158</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712 603</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1 116 200</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78678">
                <a:tc>
                  <a:txBody>
                    <a:bodyPr/>
                    <a:lstStyle/>
                    <a:p>
                      <a:pPr algn="just"/>
                      <a:r>
                        <a:rPr lang="fr-FR" sz="1600" b="1" dirty="0">
                          <a:solidFill>
                            <a:schemeClr val="tx1"/>
                          </a:solidFill>
                          <a:latin typeface="Arial" panose="020B0604020202020204" pitchFamily="34" charset="0"/>
                          <a:cs typeface="Arial" panose="020B0604020202020204" pitchFamily="34" charset="0"/>
                        </a:rPr>
                        <a:t>Évolutions</a:t>
                      </a:r>
                    </a:p>
                  </a:txBody>
                  <a:tcPr marT="45721" marB="45721" anchor="ctr">
                    <a:lnL w="12700" cmpd="sng">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a:cs typeface="Arial"/>
                        </a:rPr>
                        <a:t>–</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+ 10,11%</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+ 56,64 %</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429066">
                <a:tc>
                  <a:txBody>
                    <a:bodyPr/>
                    <a:lstStyle/>
                    <a:p>
                      <a:pPr algn="l"/>
                      <a:r>
                        <a:rPr lang="fr-FR" sz="1600" b="1" dirty="0">
                          <a:solidFill>
                            <a:schemeClr val="tx1"/>
                          </a:solidFill>
                          <a:latin typeface="Arial" panose="020B0604020202020204" pitchFamily="34" charset="0"/>
                          <a:cs typeface="Arial" panose="020B0604020202020204" pitchFamily="34" charset="0"/>
                        </a:rPr>
                        <a:t>Autres dotations (</a:t>
                      </a:r>
                      <a:r>
                        <a:rPr lang="fr-FR" b="1" dirty="0"/>
                        <a:t>participations et autres subventions)</a:t>
                      </a:r>
                      <a:endParaRPr lang="fr-FR" sz="1600" b="1" dirty="0">
                        <a:solidFill>
                          <a:schemeClr val="tx1"/>
                        </a:solidFill>
                        <a:latin typeface="Arial" panose="020B0604020202020204" pitchFamily="34" charset="0"/>
                        <a:cs typeface="Arial" panose="020B0604020202020204" pitchFamily="34" charset="0"/>
                      </a:endParaRPr>
                    </a:p>
                  </a:txBody>
                  <a:tcPr marT="45721" marB="45721" anchor="ctr">
                    <a:lnL w="12700" cmpd="sng">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rgbClr val="000000"/>
                          </a:solidFill>
                          <a:latin typeface="Arial" panose="020B0604020202020204" pitchFamily="34" charset="0"/>
                          <a:cs typeface="Arial" panose="020B0604020202020204" pitchFamily="34" charset="0"/>
                        </a:rPr>
                        <a:t>1 088 837</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1 420 362</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1 353 119</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39058">
                <a:tc>
                  <a:txBody>
                    <a:bodyPr/>
                    <a:lstStyle/>
                    <a:p>
                      <a:pPr algn="just"/>
                      <a:r>
                        <a:rPr lang="fr-FR" sz="1600" b="1" dirty="0">
                          <a:solidFill>
                            <a:schemeClr val="tx1"/>
                          </a:solidFill>
                          <a:latin typeface="Arial" panose="020B0604020202020204" pitchFamily="34" charset="0"/>
                          <a:cs typeface="Arial" panose="020B0604020202020204" pitchFamily="34" charset="0"/>
                        </a:rPr>
                        <a:t>Évolution</a:t>
                      </a:r>
                    </a:p>
                  </a:txBody>
                  <a:tcPr marT="45721" marB="45721" anchor="ctr">
                    <a:lnL w="12700" cmpd="sng">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a:cs typeface="Arial"/>
                        </a:rPr>
                        <a:t>–</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+ 30,45%</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fr-FR" sz="1600" dirty="0">
                          <a:solidFill>
                            <a:schemeClr val="tx1"/>
                          </a:solidFill>
                          <a:latin typeface="Arial" panose="020B0604020202020204" pitchFamily="34" charset="0"/>
                          <a:cs typeface="Arial" panose="020B0604020202020204" pitchFamily="34" charset="0"/>
                        </a:rPr>
                        <a:t> – 4,73 %</a:t>
                      </a:r>
                    </a:p>
                  </a:txBody>
                  <a:tcPr marT="45721" marB="45721" anchor="ctr">
                    <a:lnL>
                      <a:noFill/>
                    </a:lnL>
                    <a:lnR>
                      <a:noFill/>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bl>
          </a:graphicData>
        </a:graphic>
      </p:graphicFrame>
      <p:sp>
        <p:nvSpPr>
          <p:cNvPr id="7" name="Espace réservé de la date 3">
            <a:extLst>
              <a:ext uri="{FF2B5EF4-FFF2-40B4-BE49-F238E27FC236}">
                <a16:creationId xmlns:a16="http://schemas.microsoft.com/office/drawing/2014/main" id="{FFAF2139-FD67-3F41-BB65-81595209EF4F}"/>
              </a:ext>
            </a:extLst>
          </p:cNvPr>
          <p:cNvSpPr>
            <a:spLocks noGrp="1"/>
          </p:cNvSpPr>
          <p:nvPr>
            <p:ph type="dt" sz="half" idx="10"/>
          </p:nvPr>
        </p:nvSpPr>
        <p:spPr>
          <a:xfrm>
            <a:off x="416496" y="6520259"/>
            <a:ext cx="4104456" cy="365125"/>
          </a:xfrm>
        </p:spPr>
        <p:txBody>
          <a:bodyPr/>
          <a:lstStyle/>
          <a:p>
            <a:r>
              <a:rPr lang="fr-FR" dirty="0">
                <a:solidFill>
                  <a:schemeClr val="tx1">
                    <a:lumMod val="50000"/>
                    <a:lumOff val="50000"/>
                  </a:schemeClr>
                </a:solidFill>
              </a:rPr>
              <a:t>Conseil Municipal du 5 février 2025</a:t>
            </a:r>
          </a:p>
        </p:txBody>
      </p:sp>
      <p:sp>
        <p:nvSpPr>
          <p:cNvPr id="10" name="Espace réservé du numéro de diapositive 1">
            <a:extLst>
              <a:ext uri="{FF2B5EF4-FFF2-40B4-BE49-F238E27FC236}">
                <a16:creationId xmlns:a16="http://schemas.microsoft.com/office/drawing/2014/main" id="{C7B5C40C-042B-1D46-BC7D-274EB9F52355}"/>
              </a:ext>
            </a:extLst>
          </p:cNvPr>
          <p:cNvSpPr>
            <a:spLocks noGrp="1"/>
          </p:cNvSpPr>
          <p:nvPr>
            <p:ph type="sldNum" sz="quarter" idx="12"/>
          </p:nvPr>
        </p:nvSpPr>
        <p:spPr>
          <a:xfrm>
            <a:off x="7329264" y="6492874"/>
            <a:ext cx="2228850" cy="365125"/>
          </a:xfrm>
        </p:spPr>
        <p:txBody>
          <a:bodyPr/>
          <a:lstStyle/>
          <a:p>
            <a:fld id="{0C23F14B-FD45-7445-B7A8-C6DAEF366064}" type="slidenum">
              <a:rPr lang="fr-FR" smtClean="0">
                <a:latin typeface="Arial" panose="020B0604020202020204" pitchFamily="34" charset="0"/>
                <a:cs typeface="Arial" panose="020B0604020202020204" pitchFamily="34" charset="0"/>
              </a:rPr>
              <a:t>9</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0503133"/>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TotalTime>
  <Words>6160</Words>
  <Application>Microsoft Office PowerPoint</Application>
  <PresentationFormat>Format A4 (210 x 297 mm)</PresentationFormat>
  <Paragraphs>887</Paragraphs>
  <Slides>45</Slides>
  <Notes>24</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45</vt:i4>
      </vt:variant>
    </vt:vector>
  </HeadingPairs>
  <TitlesOfParts>
    <vt:vector size="50" baseType="lpstr">
      <vt:lpstr>Arial</vt:lpstr>
      <vt:lpstr>Calibri</vt:lpstr>
      <vt:lpstr>Courier New</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 STEIN</dc:creator>
  <cp:lastModifiedBy>Maud STEIN</cp:lastModifiedBy>
  <cp:revision>525</cp:revision>
  <cp:lastPrinted>2025-01-30T09:18:24Z</cp:lastPrinted>
  <dcterms:created xsi:type="dcterms:W3CDTF">2022-01-16T10:07:45Z</dcterms:created>
  <dcterms:modified xsi:type="dcterms:W3CDTF">2025-01-30T09:18:39Z</dcterms:modified>
</cp:coreProperties>
</file>